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90"/>
  </p:notesMasterIdLst>
  <p:sldIdLst>
    <p:sldId id="398" r:id="rId2"/>
    <p:sldId id="256" r:id="rId3"/>
    <p:sldId id="399" r:id="rId4"/>
    <p:sldId id="347" r:id="rId5"/>
    <p:sldId id="350" r:id="rId6"/>
    <p:sldId id="351" r:id="rId7"/>
    <p:sldId id="400" r:id="rId8"/>
    <p:sldId id="401" r:id="rId9"/>
    <p:sldId id="355" r:id="rId10"/>
    <p:sldId id="369" r:id="rId11"/>
    <p:sldId id="370" r:id="rId12"/>
    <p:sldId id="402" r:id="rId13"/>
    <p:sldId id="357" r:id="rId14"/>
    <p:sldId id="356" r:id="rId15"/>
    <p:sldId id="352" r:id="rId16"/>
    <p:sldId id="358" r:id="rId17"/>
    <p:sldId id="359" r:id="rId18"/>
    <p:sldId id="360" r:id="rId19"/>
    <p:sldId id="361" r:id="rId20"/>
    <p:sldId id="363" r:id="rId21"/>
    <p:sldId id="366" r:id="rId22"/>
    <p:sldId id="257" r:id="rId23"/>
    <p:sldId id="348" r:id="rId24"/>
    <p:sldId id="258" r:id="rId25"/>
    <p:sldId id="262" r:id="rId26"/>
    <p:sldId id="260" r:id="rId27"/>
    <p:sldId id="261" r:id="rId28"/>
    <p:sldId id="263" r:id="rId29"/>
    <p:sldId id="264" r:id="rId30"/>
    <p:sldId id="265" r:id="rId31"/>
    <p:sldId id="403" r:id="rId32"/>
    <p:sldId id="404" r:id="rId33"/>
    <p:sldId id="405" r:id="rId34"/>
    <p:sldId id="302" r:id="rId35"/>
    <p:sldId id="303" r:id="rId36"/>
    <p:sldId id="304" r:id="rId37"/>
    <p:sldId id="414" r:id="rId38"/>
    <p:sldId id="270" r:id="rId39"/>
    <p:sldId id="371" r:id="rId40"/>
    <p:sldId id="406" r:id="rId41"/>
    <p:sldId id="407" r:id="rId42"/>
    <p:sldId id="376" r:id="rId43"/>
    <p:sldId id="281" r:id="rId44"/>
    <p:sldId id="298" r:id="rId45"/>
    <p:sldId id="271" r:id="rId46"/>
    <p:sldId id="280" r:id="rId47"/>
    <p:sldId id="282" r:id="rId48"/>
    <p:sldId id="283" r:id="rId49"/>
    <p:sldId id="284" r:id="rId50"/>
    <p:sldId id="409" r:id="rId51"/>
    <p:sldId id="291" r:id="rId52"/>
    <p:sldId id="408" r:id="rId53"/>
    <p:sldId id="425" r:id="rId54"/>
    <p:sldId id="427" r:id="rId55"/>
    <p:sldId id="286" r:id="rId56"/>
    <p:sldId id="287" r:id="rId57"/>
    <p:sldId id="289" r:id="rId58"/>
    <p:sldId id="415" r:id="rId59"/>
    <p:sldId id="416" r:id="rId60"/>
    <p:sldId id="417" r:id="rId61"/>
    <p:sldId id="272" r:id="rId62"/>
    <p:sldId id="418" r:id="rId63"/>
    <p:sldId id="419" r:id="rId64"/>
    <p:sldId id="421" r:id="rId65"/>
    <p:sldId id="423" r:id="rId66"/>
    <p:sldId id="422" r:id="rId67"/>
    <p:sldId id="420" r:id="rId68"/>
    <p:sldId id="410" r:id="rId69"/>
    <p:sldId id="384" r:id="rId70"/>
    <p:sldId id="411" r:id="rId71"/>
    <p:sldId id="387" r:id="rId72"/>
    <p:sldId id="412" r:id="rId73"/>
    <p:sldId id="392" r:id="rId74"/>
    <p:sldId id="388" r:id="rId75"/>
    <p:sldId id="393" r:id="rId76"/>
    <p:sldId id="390" r:id="rId77"/>
    <p:sldId id="413" r:id="rId78"/>
    <p:sldId id="394" r:id="rId79"/>
    <p:sldId id="382" r:id="rId80"/>
    <p:sldId id="381" r:id="rId81"/>
    <p:sldId id="295" r:id="rId82"/>
    <p:sldId id="308" r:id="rId83"/>
    <p:sldId id="309" r:id="rId84"/>
    <p:sldId id="397" r:id="rId85"/>
    <p:sldId id="307" r:id="rId86"/>
    <p:sldId id="305" r:id="rId87"/>
    <p:sldId id="346" r:id="rId88"/>
    <p:sldId id="372"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38" autoAdjust="0"/>
  </p:normalViewPr>
  <p:slideViewPr>
    <p:cSldViewPr>
      <p:cViewPr varScale="1">
        <p:scale>
          <a:sx n="86" d="100"/>
          <a:sy n="86" d="100"/>
        </p:scale>
        <p:origin x="152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330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DB88E5B4-3B07-49E1-AFAC-9D052E18A64B}" type="datetimeFigureOut">
              <a:rPr lang="fa-IR" smtClean="0"/>
              <a:pPr/>
              <a:t>12/06/1441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92A95EB-2D1E-4A69-A3B1-C150FF4849DE}" type="slidenum">
              <a:rPr lang="fa-IR" smtClean="0"/>
              <a:pPr/>
              <a:t>‹#›</a:t>
            </a:fld>
            <a:endParaRPr lang="fa-IR"/>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8378277-56EB-4D91-9A55-B08CF6C436C9}" type="slidenum">
              <a:rPr lang="en-US">
                <a:latin typeface="Arial" pitchFamily="34" charset="0"/>
              </a:rPr>
              <a:pPr/>
              <a:t>10</a:t>
            </a:fld>
            <a:endParaRPr lang="en-US">
              <a:latin typeface="Arial"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dirty="0" smtClean="0">
                <a:latin typeface="Arial" pitchFamily="34" charset="0"/>
              </a:rPr>
              <a:t>When measuring blood pressure we are listening for the </a:t>
            </a:r>
            <a:r>
              <a:rPr lang="en-US" dirty="0" err="1" smtClean="0">
                <a:latin typeface="Arial" pitchFamily="34" charset="0"/>
              </a:rPr>
              <a:t>Korotkoff</a:t>
            </a:r>
            <a:r>
              <a:rPr lang="en-US" dirty="0" smtClean="0">
                <a:latin typeface="Arial" pitchFamily="34" charset="0"/>
              </a:rPr>
              <a:t> sounds </a:t>
            </a:r>
          </a:p>
          <a:p>
            <a:pPr eaLnBrk="1" hangingPunct="1"/>
            <a:r>
              <a:rPr lang="en-US" dirty="0" smtClean="0">
                <a:latin typeface="Arial" pitchFamily="34" charset="0"/>
              </a:rPr>
              <a:t>First Phase</a:t>
            </a:r>
          </a:p>
          <a:p>
            <a:pPr lvl="1" eaLnBrk="1" hangingPunct="1"/>
            <a:r>
              <a:rPr lang="en-US" dirty="0" smtClean="0">
                <a:latin typeface="Arial" pitchFamily="34" charset="0"/>
              </a:rPr>
              <a:t>A clear tapping sound; onset of the sound for two consecutive beats is considered systolic</a:t>
            </a:r>
          </a:p>
          <a:p>
            <a:pPr eaLnBrk="1" hangingPunct="1"/>
            <a:r>
              <a:rPr lang="en-US" dirty="0" smtClean="0">
                <a:latin typeface="Arial" pitchFamily="34" charset="0"/>
              </a:rPr>
              <a:t>Second Phase</a:t>
            </a:r>
          </a:p>
          <a:p>
            <a:pPr lvl="1" eaLnBrk="1" hangingPunct="1"/>
            <a:r>
              <a:rPr lang="en-US" dirty="0" smtClean="0">
                <a:latin typeface="Arial" pitchFamily="34" charset="0"/>
              </a:rPr>
              <a:t>The tapping sound followed by a murmur</a:t>
            </a:r>
          </a:p>
          <a:p>
            <a:pPr eaLnBrk="1" hangingPunct="1"/>
            <a:r>
              <a:rPr lang="en-US" dirty="0" smtClean="0">
                <a:latin typeface="Arial" pitchFamily="34" charset="0"/>
              </a:rPr>
              <a:t>Third Phase</a:t>
            </a:r>
          </a:p>
          <a:p>
            <a:pPr lvl="1" eaLnBrk="1" hangingPunct="1"/>
            <a:r>
              <a:rPr lang="en-US" dirty="0" smtClean="0">
                <a:latin typeface="Arial" pitchFamily="34" charset="0"/>
              </a:rPr>
              <a:t>A loud crisp tapping sound</a:t>
            </a:r>
          </a:p>
          <a:p>
            <a:pPr eaLnBrk="1" hangingPunct="1"/>
            <a:r>
              <a:rPr lang="en-US" dirty="0" smtClean="0">
                <a:latin typeface="Arial" pitchFamily="34" charset="0"/>
              </a:rPr>
              <a:t>Fourth Phase</a:t>
            </a:r>
          </a:p>
          <a:p>
            <a:pPr lvl="1" eaLnBrk="1" hangingPunct="1"/>
            <a:r>
              <a:rPr lang="en-US" dirty="0" smtClean="0">
                <a:latin typeface="Arial" pitchFamily="34" charset="0"/>
              </a:rPr>
              <a:t>Abrupt, distinct muffling of sound, gradually decreasing in intensity</a:t>
            </a:r>
          </a:p>
          <a:p>
            <a:pPr eaLnBrk="1" hangingPunct="1"/>
            <a:r>
              <a:rPr lang="en-US" dirty="0" smtClean="0">
                <a:latin typeface="Arial" pitchFamily="34" charset="0"/>
              </a:rPr>
              <a:t>Fifth Phase</a:t>
            </a:r>
          </a:p>
          <a:p>
            <a:pPr lvl="1" eaLnBrk="1" hangingPunct="1"/>
            <a:r>
              <a:rPr lang="en-US" dirty="0" smtClean="0">
                <a:latin typeface="Arial" pitchFamily="34" charset="0"/>
              </a:rPr>
              <a:t>The disappearance of sound, is considered diastolic blood pressure- two points below the last sound heard</a:t>
            </a:r>
          </a:p>
          <a:p>
            <a:pPr eaLnBrk="1" hangingPunct="1"/>
            <a:endParaRPr lang="en-US"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AFAE613-E759-4EAA-BDA4-74A28D25C8F7}" type="slidenum">
              <a:rPr lang="en-US">
                <a:latin typeface="Arial" pitchFamily="34" charset="0"/>
              </a:rPr>
              <a:pPr/>
              <a:t>11</a:t>
            </a:fld>
            <a:endParaRPr lang="en-US">
              <a:latin typeface="Arial"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smtClean="0">
                <a:latin typeface="Arial" pitchFamily="34" charset="0"/>
              </a:rPr>
              <a:t>Fourth Phase</a:t>
            </a:r>
          </a:p>
          <a:p>
            <a:pPr lvl="1" eaLnBrk="1" hangingPunct="1"/>
            <a:r>
              <a:rPr lang="en-US" smtClean="0">
                <a:latin typeface="Arial" pitchFamily="34" charset="0"/>
              </a:rPr>
              <a:t>Abrupt, distinct muffling of sound, gradually decreasing in intensity</a:t>
            </a:r>
          </a:p>
          <a:p>
            <a:pPr eaLnBrk="1" hangingPunct="1"/>
            <a:r>
              <a:rPr lang="en-US" smtClean="0">
                <a:latin typeface="Arial" pitchFamily="34" charset="0"/>
              </a:rPr>
              <a:t>Fifth Phase</a:t>
            </a:r>
          </a:p>
          <a:p>
            <a:pPr lvl="1" eaLnBrk="1" hangingPunct="1"/>
            <a:r>
              <a:rPr lang="en-US" smtClean="0">
                <a:latin typeface="Arial" pitchFamily="34" charset="0"/>
              </a:rPr>
              <a:t>The disappearance of sound, is considered diastolic blood pressure- two points below the last sound heard</a:t>
            </a: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143" y="1"/>
            <a:ext cx="9141714" cy="6858000"/>
          </a:xfrm>
          <a:prstGeom prst="rect">
            <a:avLst/>
          </a:prstGeom>
        </p:spPr>
      </p:pic>
      <p:sp>
        <p:nvSpPr>
          <p:cNvPr id="2" name="Title 1"/>
          <p:cNvSpPr>
            <a:spLocks noGrp="1"/>
          </p:cNvSpPr>
          <p:nvPr>
            <p:ph type="ctrTitle"/>
          </p:nvPr>
        </p:nvSpPr>
        <p:spPr>
          <a:xfrm>
            <a:off x="628650" y="533400"/>
            <a:ext cx="6343650" cy="1828800"/>
          </a:xfrm>
        </p:spPr>
        <p:txBody>
          <a:bodyPr anchor="b">
            <a:normAutofit/>
          </a:bodyPr>
          <a:lstStyle>
            <a:lvl1pPr algn="l">
              <a:defRPr sz="4400"/>
            </a:lvl1pPr>
          </a:lstStyle>
          <a:p>
            <a:r>
              <a:rPr lang="en-US" smtClean="0"/>
              <a:t>Click to edit Master title style</a:t>
            </a:r>
            <a:endParaRPr lang="en-US" dirty="0"/>
          </a:p>
        </p:txBody>
      </p:sp>
      <p:sp>
        <p:nvSpPr>
          <p:cNvPr id="3" name="Subtitle 2"/>
          <p:cNvSpPr>
            <a:spLocks noGrp="1"/>
          </p:cNvSpPr>
          <p:nvPr>
            <p:ph type="subTitle" idx="1"/>
          </p:nvPr>
        </p:nvSpPr>
        <p:spPr>
          <a:xfrm>
            <a:off x="628650" y="2438400"/>
            <a:ext cx="5314950" cy="914400"/>
          </a:xfrm>
        </p:spPr>
        <p:txBody>
          <a:bodyPr>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 y="1716"/>
            <a:ext cx="9141714" cy="6856284"/>
          </a:xfrm>
          <a:prstGeom prst="rect">
            <a:avLst/>
          </a:prstGeom>
        </p:spPr>
      </p:pic>
      <p:sp>
        <p:nvSpPr>
          <p:cNvPr id="7" name="Freeform 5"/>
          <p:cNvSpPr>
            <a:spLocks/>
          </p:cNvSpPr>
          <p:nvPr/>
        </p:nvSpPr>
        <p:spPr bwMode="gray">
          <a:xfrm>
            <a:off x="571500" y="933450"/>
            <a:ext cx="30861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p:cNvSpPr>
            <a:spLocks noGrp="1"/>
          </p:cNvSpPr>
          <p:nvPr>
            <p:ph type="pic" sz="quarter" idx="13"/>
          </p:nvPr>
        </p:nvSpPr>
        <p:spPr>
          <a:xfrm>
            <a:off x="744327" y="1113023"/>
            <a:ext cx="2728840"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a:p>
        </p:txBody>
      </p:sp>
      <p:sp>
        <p:nvSpPr>
          <p:cNvPr id="18" name="Freeform 5"/>
          <p:cNvSpPr>
            <a:spLocks/>
          </p:cNvSpPr>
          <p:nvPr/>
        </p:nvSpPr>
        <p:spPr bwMode="gray">
          <a:xfrm>
            <a:off x="3975100" y="933450"/>
            <a:ext cx="30861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p:cNvSpPr>
            <a:spLocks noGrp="1"/>
          </p:cNvSpPr>
          <p:nvPr>
            <p:ph type="pic" sz="quarter" idx="15"/>
          </p:nvPr>
        </p:nvSpPr>
        <p:spPr>
          <a:xfrm>
            <a:off x="4147926" y="1113023"/>
            <a:ext cx="2728840"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a:p>
        </p:txBody>
      </p:sp>
      <p:sp>
        <p:nvSpPr>
          <p:cNvPr id="17" name="Text Placeholder 16"/>
          <p:cNvSpPr>
            <a:spLocks noGrp="1"/>
          </p:cNvSpPr>
          <p:nvPr>
            <p:ph type="body" sz="quarter" idx="14"/>
          </p:nvPr>
        </p:nvSpPr>
        <p:spPr>
          <a:xfrm>
            <a:off x="771436" y="5305425"/>
            <a:ext cx="2674620" cy="1097280"/>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smtClean="0"/>
              <a:t>Click to edit Master text styles</a:t>
            </a:r>
          </a:p>
        </p:txBody>
      </p:sp>
      <p:sp>
        <p:nvSpPr>
          <p:cNvPr id="20" name="Text Placeholder 16"/>
          <p:cNvSpPr>
            <a:spLocks noGrp="1"/>
          </p:cNvSpPr>
          <p:nvPr>
            <p:ph type="body" sz="quarter" idx="16"/>
          </p:nvPr>
        </p:nvSpPr>
        <p:spPr>
          <a:xfrm>
            <a:off x="4175036" y="5305425"/>
            <a:ext cx="2674620" cy="1097280"/>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smtClean="0"/>
              <a:t>Click to edit Master text styles</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hree Pictures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 y="1716"/>
            <a:ext cx="9141714" cy="6856284"/>
          </a:xfrm>
          <a:prstGeom prst="rect">
            <a:avLst/>
          </a:prstGeom>
        </p:spPr>
      </p:pic>
      <p:sp>
        <p:nvSpPr>
          <p:cNvPr id="7" name="Freeform 5"/>
          <p:cNvSpPr>
            <a:spLocks/>
          </p:cNvSpPr>
          <p:nvPr/>
        </p:nvSpPr>
        <p:spPr bwMode="gray">
          <a:xfrm>
            <a:off x="571500" y="933450"/>
            <a:ext cx="40005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p:cNvSpPr>
            <a:spLocks noGrp="1"/>
          </p:cNvSpPr>
          <p:nvPr>
            <p:ph type="pic" sz="quarter" idx="13"/>
          </p:nvPr>
        </p:nvSpPr>
        <p:spPr>
          <a:xfrm>
            <a:off x="743916" y="1113023"/>
            <a:ext cx="3655668"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a:p>
        </p:txBody>
      </p:sp>
      <p:sp>
        <p:nvSpPr>
          <p:cNvPr id="18" name="Freeform 5"/>
          <p:cNvSpPr>
            <a:spLocks/>
          </p:cNvSpPr>
          <p:nvPr/>
        </p:nvSpPr>
        <p:spPr bwMode="gray">
          <a:xfrm>
            <a:off x="4742905" y="967316"/>
            <a:ext cx="2243207"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p:cNvSpPr>
            <a:spLocks noGrp="1"/>
          </p:cNvSpPr>
          <p:nvPr>
            <p:ph type="pic" sz="quarter" idx="15"/>
          </p:nvPr>
        </p:nvSpPr>
        <p:spPr>
          <a:xfrm>
            <a:off x="4879519" y="1109743"/>
            <a:ext cx="1969979"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a:p>
        </p:txBody>
      </p:sp>
      <p:sp>
        <p:nvSpPr>
          <p:cNvPr id="17" name="Text Placeholder 16"/>
          <p:cNvSpPr>
            <a:spLocks noGrp="1"/>
          </p:cNvSpPr>
          <p:nvPr>
            <p:ph type="body" sz="quarter" idx="14"/>
          </p:nvPr>
        </p:nvSpPr>
        <p:spPr>
          <a:xfrm>
            <a:off x="771436" y="5919255"/>
            <a:ext cx="6078062" cy="497420"/>
          </a:xfrm>
        </p:spPr>
        <p:txBody>
          <a:bodyPr>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smtClean="0"/>
              <a:t>Click to edit Master text styles</a:t>
            </a:r>
          </a:p>
        </p:txBody>
      </p:sp>
      <p:sp>
        <p:nvSpPr>
          <p:cNvPr id="12" name="Freeform 5"/>
          <p:cNvSpPr>
            <a:spLocks/>
          </p:cNvSpPr>
          <p:nvPr/>
        </p:nvSpPr>
        <p:spPr bwMode="gray">
          <a:xfrm>
            <a:off x="4742905" y="3060954"/>
            <a:ext cx="2243207"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p:cNvSpPr>
            <a:spLocks noGrp="1"/>
          </p:cNvSpPr>
          <p:nvPr>
            <p:ph type="pic" sz="quarter" idx="16"/>
          </p:nvPr>
        </p:nvSpPr>
        <p:spPr>
          <a:xfrm>
            <a:off x="4879519" y="3203381"/>
            <a:ext cx="1969979"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a:p>
        </p:txBody>
      </p:sp>
      <p:sp>
        <p:nvSpPr>
          <p:cNvPr id="2" name="Title 1"/>
          <p:cNvSpPr>
            <a:spLocks noGrp="1"/>
          </p:cNvSpPr>
          <p:nvPr>
            <p:ph type="title"/>
          </p:nvPr>
        </p:nvSpPr>
        <p:spPr>
          <a:xfrm>
            <a:off x="771436" y="5305425"/>
            <a:ext cx="6078062" cy="579921"/>
          </a:xfrm>
        </p:spPr>
        <p:txBody>
          <a:bodyPr>
            <a:normAutofit/>
          </a:bodyPr>
          <a:lstStyle>
            <a:lvl1pPr>
              <a:defRPr sz="2400">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Five Picture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 y="284"/>
            <a:ext cx="9141714" cy="6859715"/>
          </a:xfrm>
          <a:prstGeom prst="rect">
            <a:avLst/>
          </a:prstGeom>
        </p:spPr>
      </p:pic>
      <p:sp>
        <p:nvSpPr>
          <p:cNvPr id="8" name="Freeform 5"/>
          <p:cNvSpPr>
            <a:spLocks/>
          </p:cNvSpPr>
          <p:nvPr/>
        </p:nvSpPr>
        <p:spPr bwMode="gray">
          <a:xfrm>
            <a:off x="3136900" y="265045"/>
            <a:ext cx="39242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Picture Placeholder 8"/>
          <p:cNvSpPr>
            <a:spLocks noGrp="1"/>
          </p:cNvSpPr>
          <p:nvPr>
            <p:ph type="pic" sz="quarter" idx="13"/>
          </p:nvPr>
        </p:nvSpPr>
        <p:spPr>
          <a:xfrm>
            <a:off x="3318326" y="436316"/>
            <a:ext cx="3561446"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a:p>
        </p:txBody>
      </p:sp>
      <p:sp>
        <p:nvSpPr>
          <p:cNvPr id="10" name="Freeform 5"/>
          <p:cNvSpPr>
            <a:spLocks/>
          </p:cNvSpPr>
          <p:nvPr/>
        </p:nvSpPr>
        <p:spPr bwMode="gray">
          <a:xfrm>
            <a:off x="612141" y="384724"/>
            <a:ext cx="2359659"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p:cNvSpPr>
            <a:spLocks noGrp="1"/>
          </p:cNvSpPr>
          <p:nvPr>
            <p:ph type="pic" sz="quarter" idx="15"/>
          </p:nvPr>
        </p:nvSpPr>
        <p:spPr>
          <a:xfrm>
            <a:off x="759767" y="538232"/>
            <a:ext cx="2064409"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a:p>
        </p:txBody>
      </p:sp>
      <p:sp>
        <p:nvSpPr>
          <p:cNvPr id="12" name="Freeform 5"/>
          <p:cNvSpPr>
            <a:spLocks/>
          </p:cNvSpPr>
          <p:nvPr/>
        </p:nvSpPr>
        <p:spPr bwMode="gray">
          <a:xfrm>
            <a:off x="612141" y="2478362"/>
            <a:ext cx="2359659"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p:cNvSpPr>
            <a:spLocks noGrp="1"/>
          </p:cNvSpPr>
          <p:nvPr>
            <p:ph type="pic" sz="quarter" idx="16"/>
          </p:nvPr>
        </p:nvSpPr>
        <p:spPr>
          <a:xfrm>
            <a:off x="759767" y="2631870"/>
            <a:ext cx="2064409"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a:p>
        </p:txBody>
      </p:sp>
      <p:sp>
        <p:nvSpPr>
          <p:cNvPr id="14" name="Freeform 5"/>
          <p:cNvSpPr>
            <a:spLocks/>
          </p:cNvSpPr>
          <p:nvPr/>
        </p:nvSpPr>
        <p:spPr bwMode="gray">
          <a:xfrm>
            <a:off x="612141" y="4572000"/>
            <a:ext cx="2359659"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p:cNvSpPr>
            <a:spLocks noGrp="1"/>
          </p:cNvSpPr>
          <p:nvPr>
            <p:ph type="pic" sz="quarter" idx="17"/>
          </p:nvPr>
        </p:nvSpPr>
        <p:spPr>
          <a:xfrm>
            <a:off x="759767" y="4725508"/>
            <a:ext cx="2064409"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a:p>
        </p:txBody>
      </p:sp>
      <p:sp>
        <p:nvSpPr>
          <p:cNvPr id="20" name="Freeform 5"/>
          <p:cNvSpPr>
            <a:spLocks/>
          </p:cNvSpPr>
          <p:nvPr/>
        </p:nvSpPr>
        <p:spPr bwMode="gray">
          <a:xfrm>
            <a:off x="3136900" y="3448512"/>
            <a:ext cx="39242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1" name="Picture Placeholder 20"/>
          <p:cNvSpPr>
            <a:spLocks noGrp="1"/>
          </p:cNvSpPr>
          <p:nvPr>
            <p:ph type="pic" sz="quarter" idx="18"/>
          </p:nvPr>
        </p:nvSpPr>
        <p:spPr>
          <a:xfrm>
            <a:off x="3318326" y="3619783"/>
            <a:ext cx="3561446"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www.drpournasiri.com</a:t>
            </a:r>
            <a:endParaRPr lang="en-GB"/>
          </a:p>
        </p:txBody>
      </p:sp>
      <p:sp>
        <p:nvSpPr>
          <p:cNvPr id="6" name="Slide Number Placeholder 5"/>
          <p:cNvSpPr>
            <a:spLocks noGrp="1"/>
          </p:cNvSpPr>
          <p:nvPr>
            <p:ph type="sldNum" sz="quarter" idx="12"/>
          </p:nvPr>
        </p:nvSpPr>
        <p:spPr/>
        <p:txBody>
          <a:bodyPr/>
          <a:lstStyle/>
          <a:p>
            <a:fld id="{776FCE21-C25E-412E-8ED5-828095BD8E04}" type="slidenum">
              <a:rPr lang="en-GB" smtClean="0"/>
              <a:pPr/>
              <a:t>‹#›</a:t>
            </a:fld>
            <a:endParaRPr lang="en-GB"/>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365125"/>
            <a:ext cx="1371599" cy="49403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365125"/>
            <a:ext cx="5143500" cy="4940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www.drpournasiri.com</a:t>
            </a:r>
            <a:endParaRPr lang="en-GB"/>
          </a:p>
        </p:txBody>
      </p:sp>
      <p:sp>
        <p:nvSpPr>
          <p:cNvPr id="6" name="Slide Number Placeholder 5"/>
          <p:cNvSpPr>
            <a:spLocks noGrp="1"/>
          </p:cNvSpPr>
          <p:nvPr>
            <p:ph type="sldNum" sz="quarter" idx="12"/>
          </p:nvPr>
        </p:nvSpPr>
        <p:spPr/>
        <p:txBody>
          <a:bodyPr/>
          <a:lstStyle/>
          <a:p>
            <a:fld id="{776FCE21-C25E-412E-8ED5-828095BD8E04}" type="slidenum">
              <a:rPr lang="en-GB" smtClean="0"/>
              <a:pPr/>
              <a:t>‹#›</a:t>
            </a:fld>
            <a:endParaRPr lang="en-GB"/>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www.drpournasiri.com</a:t>
            </a:r>
            <a:endParaRPr lang="en-GB"/>
          </a:p>
        </p:txBody>
      </p:sp>
      <p:sp>
        <p:nvSpPr>
          <p:cNvPr id="6" name="Slide Number Placeholder 5"/>
          <p:cNvSpPr>
            <a:spLocks noGrp="1"/>
          </p:cNvSpPr>
          <p:nvPr>
            <p:ph type="sldNum" sz="quarter" idx="12"/>
          </p:nvPr>
        </p:nvSpPr>
        <p:spPr/>
        <p:txBody>
          <a:bodyPr/>
          <a:lstStyle/>
          <a:p>
            <a:fld id="{776FCE21-C25E-412E-8ED5-828095BD8E04}" type="slidenum">
              <a:rPr lang="en-GB" smtClean="0"/>
              <a:pPr/>
              <a:t>‹#›</a:t>
            </a:fld>
            <a:endParaRPr lang="en-GB"/>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9141714" cy="6857176"/>
          </a:xfrm>
          <a:prstGeom prst="rect">
            <a:avLst/>
          </a:prstGeom>
        </p:spPr>
      </p:pic>
      <p:sp>
        <p:nvSpPr>
          <p:cNvPr id="2" name="Title 1"/>
          <p:cNvSpPr>
            <a:spLocks noGrp="1"/>
          </p:cNvSpPr>
          <p:nvPr>
            <p:ph type="title"/>
          </p:nvPr>
        </p:nvSpPr>
        <p:spPr>
          <a:xfrm>
            <a:off x="2514600" y="533400"/>
            <a:ext cx="5486400" cy="1828800"/>
          </a:xfrm>
        </p:spPr>
        <p:txBody>
          <a:bodyPr anchor="b">
            <a:normAutofit/>
          </a:bodyPr>
          <a:lstStyle>
            <a:lvl1pPr>
              <a:defRPr sz="4400"/>
            </a:lvl1pPr>
          </a:lstStyle>
          <a:p>
            <a:r>
              <a:rPr lang="en-US" smtClean="0"/>
              <a:t>Click to edit Master title style</a:t>
            </a:r>
            <a:endParaRPr lang="en-US"/>
          </a:p>
        </p:txBody>
      </p:sp>
      <p:sp>
        <p:nvSpPr>
          <p:cNvPr id="3" name="Text Placeholder 2"/>
          <p:cNvSpPr>
            <a:spLocks noGrp="1"/>
          </p:cNvSpPr>
          <p:nvPr>
            <p:ph type="body" idx="1"/>
          </p:nvPr>
        </p:nvSpPr>
        <p:spPr>
          <a:xfrm>
            <a:off x="2514600" y="2438400"/>
            <a:ext cx="4114800" cy="914400"/>
          </a:xfrm>
        </p:spPr>
        <p:txBody>
          <a:bodyPr>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825625"/>
            <a:ext cx="329184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9160" y="1825625"/>
            <a:ext cx="329184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smtClean="0"/>
              <a:t>www.drpournasiri.com</a:t>
            </a:r>
            <a:endParaRPr lang="en-GB"/>
          </a:p>
        </p:txBody>
      </p:sp>
      <p:sp>
        <p:nvSpPr>
          <p:cNvPr id="7" name="Slide Number Placeholder 6"/>
          <p:cNvSpPr>
            <a:spLocks noGrp="1"/>
          </p:cNvSpPr>
          <p:nvPr>
            <p:ph type="sldNum" sz="quarter" idx="12"/>
          </p:nvPr>
        </p:nvSpPr>
        <p:spPr/>
        <p:txBody>
          <a:bodyPr/>
          <a:lstStyle/>
          <a:p>
            <a:fld id="{776FCE21-C25E-412E-8ED5-828095BD8E04}" type="slidenum">
              <a:rPr lang="en-GB" smtClean="0"/>
              <a:pPr/>
              <a:t>‹#›</a:t>
            </a:fld>
            <a:endParaRPr lang="en-GB"/>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143000" y="1828800"/>
            <a:ext cx="329184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624666"/>
            <a:ext cx="3291840" cy="26754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9160" y="1828800"/>
            <a:ext cx="329184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9160" y="2624666"/>
            <a:ext cx="3291840" cy="26754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r>
              <a:rPr lang="en-GB" smtClean="0"/>
              <a:t>www.drpournasiri.com</a:t>
            </a:r>
            <a:endParaRPr lang="en-GB"/>
          </a:p>
        </p:txBody>
      </p:sp>
      <p:sp>
        <p:nvSpPr>
          <p:cNvPr id="9" name="Slide Number Placeholder 8"/>
          <p:cNvSpPr>
            <a:spLocks noGrp="1"/>
          </p:cNvSpPr>
          <p:nvPr>
            <p:ph type="sldNum" sz="quarter" idx="12"/>
          </p:nvPr>
        </p:nvSpPr>
        <p:spPr/>
        <p:txBody>
          <a:bodyPr/>
          <a:lstStyle/>
          <a:p>
            <a:fld id="{776FCE21-C25E-412E-8ED5-828095BD8E04}" type="slidenum">
              <a:rPr lang="en-GB" smtClean="0"/>
              <a:pPr/>
              <a:t>‹#›</a:t>
            </a:fld>
            <a:endParaRPr lang="en-GB"/>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smtClean="0"/>
              <a:t>www.drpournasiri.com</a:t>
            </a:r>
            <a:endParaRPr lang="en-GB"/>
          </a:p>
        </p:txBody>
      </p:sp>
      <p:sp>
        <p:nvSpPr>
          <p:cNvPr id="5" name="Slide Number Placeholder 4"/>
          <p:cNvSpPr>
            <a:spLocks noGrp="1"/>
          </p:cNvSpPr>
          <p:nvPr>
            <p:ph type="sldNum" sz="quarter" idx="12"/>
          </p:nvPr>
        </p:nvSpPr>
        <p:spPr/>
        <p:txBody>
          <a:bodyPr/>
          <a:lstStyle/>
          <a:p>
            <a:fld id="{776FCE21-C25E-412E-8ED5-828095BD8E04}" type="slidenum">
              <a:rPr lang="en-GB" smtClean="0"/>
              <a:pPr/>
              <a:t>‹#›</a:t>
            </a:fld>
            <a:endParaRPr lang="en-GB"/>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r>
              <a:rPr lang="en-GB" smtClean="0"/>
              <a:t>www.drpournasiri.com</a:t>
            </a:r>
            <a:endParaRPr lang="en-GB"/>
          </a:p>
        </p:txBody>
      </p:sp>
      <p:sp>
        <p:nvSpPr>
          <p:cNvPr id="4" name="Slide Number Placeholder 3"/>
          <p:cNvSpPr>
            <a:spLocks noGrp="1"/>
          </p:cNvSpPr>
          <p:nvPr>
            <p:ph type="sldNum" sz="quarter" idx="12"/>
          </p:nvPr>
        </p:nvSpPr>
        <p:spPr/>
        <p:txBody>
          <a:bodyPr/>
          <a:lstStyle/>
          <a:p>
            <a:fld id="{776FCE21-C25E-412E-8ED5-828095BD8E04}" type="slidenum">
              <a:rPr lang="en-GB" smtClean="0"/>
              <a:pPr/>
              <a:t>‹#›</a:t>
            </a:fld>
            <a:endParaRPr lang="en-GB"/>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543300" y="1828801"/>
            <a:ext cx="4457700" cy="3476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2999" y="1828801"/>
            <a:ext cx="2194560" cy="3476625"/>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smtClean="0"/>
              <a:t>www.drpournasiri.com</a:t>
            </a:r>
            <a:endParaRPr lang="en-GB"/>
          </a:p>
        </p:txBody>
      </p:sp>
      <p:sp>
        <p:nvSpPr>
          <p:cNvPr id="7" name="Slide Number Placeholder 6"/>
          <p:cNvSpPr>
            <a:spLocks noGrp="1"/>
          </p:cNvSpPr>
          <p:nvPr>
            <p:ph type="sldNum" sz="quarter" idx="12"/>
          </p:nvPr>
        </p:nvSpPr>
        <p:spPr/>
        <p:txBody>
          <a:bodyPr/>
          <a:lstStyle/>
          <a:p>
            <a:fld id="{776FCE21-C25E-412E-8ED5-828095BD8E04}" type="slidenum">
              <a:rPr lang="en-GB" smtClean="0"/>
              <a:pPr/>
              <a:t>‹#›</a:t>
            </a:fld>
            <a:endParaRPr lang="en-GB"/>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lang="en-US"/>
          </a:p>
        </p:txBody>
      </p:sp>
      <p:sp>
        <p:nvSpPr>
          <p:cNvPr id="4" name="Text Placeholder 3"/>
          <p:cNvSpPr>
            <a:spLocks noGrp="1"/>
          </p:cNvSpPr>
          <p:nvPr>
            <p:ph type="body" sz="half" idx="2"/>
          </p:nvPr>
        </p:nvSpPr>
        <p:spPr>
          <a:xfrm>
            <a:off x="5257800" y="2245995"/>
            <a:ext cx="2743200" cy="219456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smtClean="0"/>
              <a:t>www.drpournasiri.com</a:t>
            </a:r>
            <a:endParaRPr lang="en-GB"/>
          </a:p>
        </p:txBody>
      </p:sp>
      <p:sp>
        <p:nvSpPr>
          <p:cNvPr id="7" name="Slide Number Placeholder 6"/>
          <p:cNvSpPr>
            <a:spLocks noGrp="1"/>
          </p:cNvSpPr>
          <p:nvPr>
            <p:ph type="sldNum" sz="quarter" idx="12"/>
          </p:nvPr>
        </p:nvSpPr>
        <p:spPr/>
        <p:txBody>
          <a:bodyPr/>
          <a:lstStyle/>
          <a:p>
            <a:fld id="{776FCE21-C25E-412E-8ED5-828095BD8E04}" type="slidenum">
              <a:rPr lang="en-GB" smtClean="0"/>
              <a:pPr/>
              <a:t>‹#›</a:t>
            </a:fld>
            <a:endParaRPr lang="en-GB"/>
          </a:p>
        </p:txBody>
      </p:sp>
      <p:sp>
        <p:nvSpPr>
          <p:cNvPr id="8" name="Freeform 5"/>
          <p:cNvSpPr>
            <a:spLocks/>
          </p:cNvSpPr>
          <p:nvPr/>
        </p:nvSpPr>
        <p:spPr bwMode="gray">
          <a:xfrm>
            <a:off x="603250" y="1695450"/>
            <a:ext cx="4197350"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a:extLst/>
        </p:spPr>
        <p:txBody>
          <a:bodyPr vert="horz" wrap="square" lIns="91440" tIns="45720" rIns="91440" bIns="45720" numCol="1" anchor="t" anchorCtr="0" compatLnSpc="1">
            <a:prstTxWarp prst="textNoShape">
              <a:avLst/>
            </a:prstTxWarp>
          </a:bodyPr>
          <a:lstStyle/>
          <a:p>
            <a:endParaRPr lang="en-US"/>
          </a:p>
        </p:txBody>
      </p:sp>
      <p:sp>
        <p:nvSpPr>
          <p:cNvPr id="12" name="Picture Placeholder 11"/>
          <p:cNvSpPr>
            <a:spLocks noGrp="1"/>
          </p:cNvSpPr>
          <p:nvPr>
            <p:ph type="pic" idx="1"/>
          </p:nvPr>
        </p:nvSpPr>
        <p:spPr>
          <a:xfrm>
            <a:off x="754517" y="1874520"/>
            <a:ext cx="3894817"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9141620" cy="6858000"/>
          </a:xfrm>
          <a:prstGeom prst="rect">
            <a:avLst/>
          </a:prstGeom>
        </p:spPr>
      </p:pic>
      <p:sp>
        <p:nvSpPr>
          <p:cNvPr id="2" name="Title Placeholder 1"/>
          <p:cNvSpPr>
            <a:spLocks noGrp="1"/>
          </p:cNvSpPr>
          <p:nvPr>
            <p:ph type="title"/>
          </p:nvPr>
        </p:nvSpPr>
        <p:spPr>
          <a:xfrm>
            <a:off x="628650" y="365126"/>
            <a:ext cx="7372350" cy="1082674"/>
          </a:xfrm>
          <a:prstGeom prst="rect">
            <a:avLst/>
          </a:prstGeom>
        </p:spPr>
        <p:txBody>
          <a:bodyPr vert="horz" lIns="91440" tIns="45720" rIns="91440" bIns="45720" rtlCol="0" anchor="b">
            <a:normAutofit/>
          </a:bodyPr>
          <a:lstStyle/>
          <a:p>
            <a:r>
              <a:rPr lang="en-US" smtClean="0"/>
              <a:t>Click to edit Master title style</a:t>
            </a:r>
            <a:endParaRPr lang="en-US"/>
          </a:p>
        </p:txBody>
      </p:sp>
      <p:sp>
        <p:nvSpPr>
          <p:cNvPr id="3" name="Text Placeholder 2"/>
          <p:cNvSpPr>
            <a:spLocks noGrp="1"/>
          </p:cNvSpPr>
          <p:nvPr>
            <p:ph type="body" idx="1"/>
          </p:nvPr>
        </p:nvSpPr>
        <p:spPr>
          <a:xfrm>
            <a:off x="1143000" y="1828800"/>
            <a:ext cx="68580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257800" y="6416676"/>
            <a:ext cx="1028700" cy="365125"/>
          </a:xfrm>
          <a:prstGeom prst="rect">
            <a:avLst/>
          </a:prstGeom>
        </p:spPr>
        <p:txBody>
          <a:bodyPr vert="horz" lIns="91440" tIns="45720" rIns="91440" bIns="45720" rtlCol="0" anchor="ctr"/>
          <a:lstStyle>
            <a:lvl1pPr algn="r">
              <a:defRPr sz="1000">
                <a:solidFill>
                  <a:schemeClr val="tx1"/>
                </a:solidFill>
              </a:defRPr>
            </a:lvl1pPr>
          </a:lstStyle>
          <a:p>
            <a:endParaRPr lang="en-GB"/>
          </a:p>
        </p:txBody>
      </p:sp>
      <p:sp>
        <p:nvSpPr>
          <p:cNvPr id="5" name="Footer Placeholder 4"/>
          <p:cNvSpPr>
            <a:spLocks noGrp="1"/>
          </p:cNvSpPr>
          <p:nvPr>
            <p:ph type="ftr" sz="quarter" idx="3"/>
          </p:nvPr>
        </p:nvSpPr>
        <p:spPr>
          <a:xfrm>
            <a:off x="1657350" y="6416676"/>
            <a:ext cx="3429000" cy="365125"/>
          </a:xfrm>
          <a:prstGeom prst="rect">
            <a:avLst/>
          </a:prstGeom>
        </p:spPr>
        <p:txBody>
          <a:bodyPr vert="horz" lIns="91440" tIns="45720" rIns="91440" bIns="45720" rtlCol="0" anchor="ctr"/>
          <a:lstStyle>
            <a:lvl1pPr algn="l">
              <a:defRPr sz="1000">
                <a:solidFill>
                  <a:schemeClr val="tx1"/>
                </a:solidFill>
              </a:defRPr>
            </a:lvl1pPr>
          </a:lstStyle>
          <a:p>
            <a:r>
              <a:rPr lang="en-GB" smtClean="0"/>
              <a:t>www.drpournasiri.com</a:t>
            </a:r>
            <a:endParaRPr lang="en-GB"/>
          </a:p>
        </p:txBody>
      </p:sp>
      <p:sp>
        <p:nvSpPr>
          <p:cNvPr id="6" name="Slide Number Placeholder 5"/>
          <p:cNvSpPr>
            <a:spLocks noGrp="1"/>
          </p:cNvSpPr>
          <p:nvPr>
            <p:ph type="sldNum" sz="quarter" idx="4"/>
          </p:nvPr>
        </p:nvSpPr>
        <p:spPr>
          <a:xfrm>
            <a:off x="6457950" y="6416676"/>
            <a:ext cx="628650" cy="365125"/>
          </a:xfrm>
          <a:prstGeom prst="rect">
            <a:avLst/>
          </a:prstGeom>
        </p:spPr>
        <p:txBody>
          <a:bodyPr vert="horz" lIns="91440" tIns="45720" rIns="91440" bIns="45720" rtlCol="0" anchor="ctr"/>
          <a:lstStyle>
            <a:lvl1pPr algn="r">
              <a:defRPr sz="1000">
                <a:solidFill>
                  <a:schemeClr val="tx1"/>
                </a:solidFill>
              </a:defRPr>
            </a:lvl1pPr>
          </a:lstStyle>
          <a:p>
            <a:fld id="{776FCE21-C25E-412E-8ED5-828095BD8E04}" type="slidenum">
              <a:rPr lang="en-GB" smtClean="0"/>
              <a:pPr/>
              <a:t>‹#›</a:t>
            </a:fld>
            <a:endParaRPr lang="en-GB"/>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0.xml"/><Relationship Id="rId4" Type="http://schemas.openxmlformats.org/officeDocument/2006/relationships/image" Target="../media/image43.emf"/></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rC38898.gif"/>
          <p:cNvPicPr>
            <a:picLocks noChangeAspect="1"/>
          </p:cNvPicPr>
          <p:nvPr/>
        </p:nvPicPr>
        <p:blipFill>
          <a:blip r:embed="rId2"/>
          <a:stretch>
            <a:fillRect/>
          </a:stretch>
        </p:blipFill>
        <p:spPr>
          <a:xfrm>
            <a:off x="2285984" y="933319"/>
            <a:ext cx="4000528" cy="4567383"/>
          </a:xfrm>
          <a:prstGeom prst="rect">
            <a:avLst/>
          </a:prstGeom>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mtClean="0"/>
              <a:t>Korotkoff Sounds</a:t>
            </a:r>
          </a:p>
        </p:txBody>
      </p:sp>
      <p:sp>
        <p:nvSpPr>
          <p:cNvPr id="32771" name="Rectangle 3"/>
          <p:cNvSpPr>
            <a:spLocks noGrp="1" noChangeArrowheads="1"/>
          </p:cNvSpPr>
          <p:nvPr>
            <p:ph idx="1"/>
          </p:nvPr>
        </p:nvSpPr>
        <p:spPr>
          <a:xfrm>
            <a:off x="609600" y="1752600"/>
            <a:ext cx="8001000" cy="4267200"/>
          </a:xfrm>
        </p:spPr>
        <p:txBody>
          <a:bodyPr/>
          <a:lstStyle/>
          <a:p>
            <a:r>
              <a:rPr lang="en-US" dirty="0" smtClean="0"/>
              <a:t>First Phase</a:t>
            </a:r>
          </a:p>
          <a:p>
            <a:pPr lvl="1"/>
            <a:r>
              <a:rPr lang="en-US" dirty="0" smtClean="0"/>
              <a:t>A clear tapping sound; onset of the sound for two consecutive beats is considered systolic</a:t>
            </a:r>
          </a:p>
          <a:p>
            <a:r>
              <a:rPr lang="en-US" dirty="0" smtClean="0"/>
              <a:t>Second Phase</a:t>
            </a:r>
          </a:p>
          <a:p>
            <a:pPr lvl="1"/>
            <a:r>
              <a:rPr lang="en-US" dirty="0" smtClean="0"/>
              <a:t>The tapping sound followed by a murmur</a:t>
            </a:r>
          </a:p>
          <a:p>
            <a:r>
              <a:rPr lang="en-US" dirty="0" smtClean="0"/>
              <a:t>Third Phase</a:t>
            </a:r>
          </a:p>
          <a:p>
            <a:pPr lvl="1"/>
            <a:r>
              <a:rPr lang="en-US" dirty="0" smtClean="0"/>
              <a:t>A loud crisp tapping sound</a:t>
            </a:r>
          </a:p>
        </p:txBody>
      </p:sp>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animEffect transition="in" filter="blinds(horizontal)">
                                      <p:cBhvr>
                                        <p:cTn id="7" dur="500"/>
                                        <p:tgtEl>
                                          <p:spTgt spid="327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771">
                                            <p:txEl>
                                              <p:pRg st="3" end="3"/>
                                            </p:txEl>
                                          </p:spTgt>
                                        </p:tgtEl>
                                        <p:attrNameLst>
                                          <p:attrName>style.visibility</p:attrName>
                                        </p:attrNameLst>
                                      </p:cBhvr>
                                      <p:to>
                                        <p:strVal val="visible"/>
                                      </p:to>
                                    </p:set>
                                    <p:animEffect transition="in" filter="blinds(horizontal)">
                                      <p:cBhvr>
                                        <p:cTn id="12" dur="500"/>
                                        <p:tgtEl>
                                          <p:spTgt spid="3277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2771">
                                            <p:txEl>
                                              <p:pRg st="5" end="5"/>
                                            </p:txEl>
                                          </p:spTgt>
                                        </p:tgtEl>
                                        <p:attrNameLst>
                                          <p:attrName>style.visibility</p:attrName>
                                        </p:attrNameLst>
                                      </p:cBhvr>
                                      <p:to>
                                        <p:strVal val="visible"/>
                                      </p:to>
                                    </p:set>
                                    <p:animEffect transition="in" filter="blinds(horizontal)">
                                      <p:cBhvr>
                                        <p:cTn id="17" dur="500"/>
                                        <p:tgtEl>
                                          <p:spTgt spid="327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Korotkoff Sounds Cont.</a:t>
            </a:r>
          </a:p>
        </p:txBody>
      </p:sp>
      <p:sp>
        <p:nvSpPr>
          <p:cNvPr id="77827" name="Rectangle 3"/>
          <p:cNvSpPr>
            <a:spLocks noGrp="1" noChangeArrowheads="1"/>
          </p:cNvSpPr>
          <p:nvPr>
            <p:ph idx="1"/>
          </p:nvPr>
        </p:nvSpPr>
        <p:spPr/>
        <p:txBody>
          <a:bodyPr/>
          <a:lstStyle/>
          <a:p>
            <a:r>
              <a:rPr lang="en-US" smtClean="0"/>
              <a:t>Fourth Phase</a:t>
            </a:r>
          </a:p>
          <a:p>
            <a:pPr lvl="1"/>
            <a:r>
              <a:rPr lang="en-US" smtClean="0"/>
              <a:t>Abrupt, distinct muffling of sound, gradually decreasing in intensity</a:t>
            </a:r>
          </a:p>
          <a:p>
            <a:r>
              <a:rPr lang="en-US" smtClean="0"/>
              <a:t>Fifth Phase</a:t>
            </a:r>
          </a:p>
          <a:p>
            <a:pPr lvl="1"/>
            <a:r>
              <a:rPr lang="en-US" smtClean="0"/>
              <a:t>The disappearance of sound, is considered diastolic blood pressure- two points below the last sound heard</a:t>
            </a:r>
          </a:p>
          <a:p>
            <a:endParaRPr lang="en-US" smtClean="0"/>
          </a:p>
        </p:txBody>
      </p:sp>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7827">
                                            <p:txEl>
                                              <p:pRg st="1" end="1"/>
                                            </p:txEl>
                                          </p:spTgt>
                                        </p:tgtEl>
                                        <p:attrNameLst>
                                          <p:attrName>style.visibility</p:attrName>
                                        </p:attrNameLst>
                                      </p:cBhvr>
                                      <p:to>
                                        <p:strVal val="visible"/>
                                      </p:to>
                                    </p:set>
                                    <p:animEffect transition="in" filter="blinds(horizontal)">
                                      <p:cBhvr>
                                        <p:cTn id="7" dur="500"/>
                                        <p:tgtEl>
                                          <p:spTgt spid="778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7827">
                                            <p:txEl>
                                              <p:pRg st="3" end="3"/>
                                            </p:txEl>
                                          </p:spTgt>
                                        </p:tgtEl>
                                        <p:attrNameLst>
                                          <p:attrName>style.visibility</p:attrName>
                                        </p:attrNameLst>
                                      </p:cBhvr>
                                      <p:to>
                                        <p:strVal val="visible"/>
                                      </p:to>
                                    </p:set>
                                    <p:animEffect transition="in" filter="blinds(horizontal)">
                                      <p:cBhvr>
                                        <p:cTn id="12" dur="500"/>
                                        <p:tgtEl>
                                          <p:spTgt spid="778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5" name="Content Placeholder 4"/>
          <p:cNvSpPr>
            <a:spLocks noGrp="1"/>
          </p:cNvSpPr>
          <p:nvPr>
            <p:ph sz="half" idx="1"/>
          </p:nvPr>
        </p:nvSpPr>
        <p:spPr/>
        <p:txBody>
          <a:bodyPr>
            <a:normAutofit/>
          </a:bodyPr>
          <a:lstStyle/>
          <a:p>
            <a:r>
              <a:rPr lang="en-US" dirty="0" smtClean="0"/>
              <a:t>In some people, the muffling point and the disappearance point are farther apart.</a:t>
            </a:r>
          </a:p>
          <a:p>
            <a:r>
              <a:rPr lang="en-US" dirty="0" smtClean="0"/>
              <a:t>This may occur in cases of high cardiac output or </a:t>
            </a:r>
            <a:r>
              <a:rPr lang="en-US" dirty="0" err="1" smtClean="0"/>
              <a:t>peripheralvasodilatation</a:t>
            </a:r>
            <a:r>
              <a:rPr lang="en-US" dirty="0" smtClean="0"/>
              <a:t>, children under 13 years old, or pregnant women.</a:t>
            </a:r>
            <a:endParaRPr lang="en-US" b="1" dirty="0" smtClean="0"/>
          </a:p>
          <a:p>
            <a:endParaRPr lang="en-GB" dirty="0"/>
          </a:p>
        </p:txBody>
      </p:sp>
      <p:sp>
        <p:nvSpPr>
          <p:cNvPr id="6" name="Content Placeholder 5"/>
          <p:cNvSpPr>
            <a:spLocks noGrp="1"/>
          </p:cNvSpPr>
          <p:nvPr>
            <p:ph sz="half" idx="2"/>
          </p:nvPr>
        </p:nvSpPr>
        <p:spPr>
          <a:xfrm>
            <a:off x="4786314" y="1825625"/>
            <a:ext cx="3214686" cy="3246449"/>
          </a:xfrm>
        </p:spPr>
        <p:txBody>
          <a:bodyPr>
            <a:normAutofit/>
          </a:bodyPr>
          <a:lstStyle/>
          <a:p>
            <a:r>
              <a:rPr lang="en-US" dirty="0" smtClean="0"/>
              <a:t>If the difference is 10 mm Hg or </a:t>
            </a:r>
            <a:r>
              <a:rPr lang="en-US" dirty="0" err="1" smtClean="0"/>
              <a:t>greater,record</a:t>
            </a:r>
            <a:r>
              <a:rPr lang="en-US" dirty="0" smtClean="0"/>
              <a:t> both figures (e.g., 154/80/68).</a:t>
            </a:r>
          </a:p>
          <a:p>
            <a:r>
              <a:rPr lang="en-US" dirty="0" smtClean="0"/>
              <a:t>Occasionally, as in aortic </a:t>
            </a:r>
            <a:r>
              <a:rPr lang="en-US" dirty="0" err="1" smtClean="0"/>
              <a:t>regurgitation,the</a:t>
            </a:r>
            <a:r>
              <a:rPr lang="en-US" dirty="0" smtClean="0"/>
              <a:t> sounds never disappear. </a:t>
            </a:r>
          </a:p>
          <a:p>
            <a:endParaRPr lang="en-GB" dirty="0"/>
          </a:p>
        </p:txBody>
      </p:sp>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en-US" b="1" i="1" dirty="0" smtClean="0"/>
              <a:t>Measure Blood Pressure in Both Arms At Least Once.</a:t>
            </a:r>
          </a:p>
          <a:p>
            <a:r>
              <a:rPr lang="en-US" b="1" dirty="0" smtClean="0"/>
              <a:t>A pressure difference of more than 10 to 15 mm Hg occurs in </a:t>
            </a:r>
            <a:r>
              <a:rPr lang="en-US" b="1" i="1" dirty="0" err="1" smtClean="0"/>
              <a:t>subclavian</a:t>
            </a:r>
            <a:r>
              <a:rPr lang="en-US" b="1" i="1" dirty="0" smtClean="0"/>
              <a:t> steal syndrome, </a:t>
            </a:r>
            <a:r>
              <a:rPr lang="en-US" b="1" i="1" dirty="0" err="1" smtClean="0"/>
              <a:t>supravalvular</a:t>
            </a:r>
            <a:r>
              <a:rPr lang="en-US" b="1" i="1" dirty="0" smtClean="0"/>
              <a:t> aortic </a:t>
            </a:r>
            <a:r>
              <a:rPr lang="en-US" b="1" i="1" dirty="0" err="1" smtClean="0"/>
              <a:t>stenosis,</a:t>
            </a:r>
            <a:r>
              <a:rPr lang="en-US" b="1" dirty="0" err="1" smtClean="0"/>
              <a:t>and</a:t>
            </a:r>
            <a:r>
              <a:rPr lang="en-US" b="1" dirty="0" smtClean="0"/>
              <a:t> </a:t>
            </a:r>
            <a:r>
              <a:rPr lang="en-US" b="1" i="1" dirty="0" smtClean="0"/>
              <a:t>aortic dissection, and should </a:t>
            </a:r>
            <a:r>
              <a:rPr lang="en-US" b="1" dirty="0" smtClean="0"/>
              <a:t>be investigated.</a:t>
            </a:r>
            <a:endParaRPr lang="fa-IR" dirty="0"/>
          </a:p>
        </p:txBody>
      </p:sp>
      <p:sp>
        <p:nvSpPr>
          <p:cNvPr id="4" name="Footer Placeholder 3"/>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r>
              <a:rPr lang="en-US" dirty="0" smtClean="0"/>
              <a:t>If the first two readings differ by more than 5 mm Hg,</a:t>
            </a:r>
            <a:r>
              <a:rPr lang="en-US" i="1" dirty="0" smtClean="0"/>
              <a:t> Wait 2 or more minutes and repeat.</a:t>
            </a:r>
          </a:p>
          <a:p>
            <a:r>
              <a:rPr lang="en-US" dirty="0" smtClean="0"/>
              <a:t>Avoid slow or repetitive inflations of the cuff because the resulting venous congestion can cause false readings.</a:t>
            </a:r>
          </a:p>
          <a:p>
            <a:r>
              <a:rPr lang="en-US" dirty="0" smtClean="0"/>
              <a:t>By making the sounds less </a:t>
            </a:r>
            <a:r>
              <a:rPr lang="en-US" dirty="0" err="1" smtClean="0"/>
              <a:t>audible,venous</a:t>
            </a:r>
            <a:r>
              <a:rPr lang="en-US" dirty="0" smtClean="0"/>
              <a:t> congestion may produce artificially low systolic and high diastolic pressures.</a:t>
            </a:r>
            <a:endParaRPr lang="en-US" i="1" dirty="0" smtClean="0"/>
          </a:p>
          <a:p>
            <a:endParaRPr lang="fa-IR" dirty="0"/>
          </a:p>
        </p:txBody>
      </p:sp>
      <p:sp>
        <p:nvSpPr>
          <p:cNvPr id="4" name="Footer Placeholder 3"/>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fa-IR"/>
          </a:p>
        </p:txBody>
      </p:sp>
      <p:sp>
        <p:nvSpPr>
          <p:cNvPr id="5" name="Content Placeholder 4"/>
          <p:cNvSpPr>
            <a:spLocks noGrp="1"/>
          </p:cNvSpPr>
          <p:nvPr>
            <p:ph sz="half" idx="1"/>
          </p:nvPr>
        </p:nvSpPr>
        <p:spPr/>
        <p:txBody>
          <a:bodyPr>
            <a:normAutofit lnSpcReduction="10000"/>
          </a:bodyPr>
          <a:lstStyle/>
          <a:p>
            <a:r>
              <a:rPr lang="en-US" b="1" dirty="0" smtClean="0"/>
              <a:t>If the cuff is too </a:t>
            </a:r>
            <a:r>
              <a:rPr lang="en-US" b="1" i="1" dirty="0" smtClean="0"/>
              <a:t>small (narrow), the </a:t>
            </a:r>
            <a:r>
              <a:rPr lang="en-US" b="1" dirty="0" smtClean="0"/>
              <a:t>blood pressure will read </a:t>
            </a:r>
            <a:r>
              <a:rPr lang="en-US" b="1" i="1" dirty="0" smtClean="0"/>
              <a:t>high;</a:t>
            </a:r>
          </a:p>
          <a:p>
            <a:r>
              <a:rPr lang="en-US" b="1" i="1" dirty="0" smtClean="0"/>
              <a:t> if the </a:t>
            </a:r>
            <a:r>
              <a:rPr lang="en-US" b="1" dirty="0" smtClean="0"/>
              <a:t>cuff is too </a:t>
            </a:r>
            <a:r>
              <a:rPr lang="en-US" b="1" i="1" dirty="0" smtClean="0"/>
              <a:t>large (wide), the blood </a:t>
            </a:r>
            <a:r>
              <a:rPr lang="en-US" b="1" dirty="0" smtClean="0"/>
              <a:t>pressure will read </a:t>
            </a:r>
            <a:r>
              <a:rPr lang="en-US" b="1" i="1" dirty="0" smtClean="0"/>
              <a:t>low on a small arm </a:t>
            </a:r>
            <a:r>
              <a:rPr lang="en-US" b="1" dirty="0" smtClean="0"/>
              <a:t>and </a:t>
            </a:r>
            <a:r>
              <a:rPr lang="en-US" b="1" i="1" dirty="0" smtClean="0"/>
              <a:t>high on a large arm.</a:t>
            </a:r>
            <a:endParaRPr lang="fa-IR" dirty="0"/>
          </a:p>
        </p:txBody>
      </p:sp>
      <p:sp>
        <p:nvSpPr>
          <p:cNvPr id="6" name="Content Placeholder 5"/>
          <p:cNvSpPr>
            <a:spLocks noGrp="1"/>
          </p:cNvSpPr>
          <p:nvPr>
            <p:ph sz="half" idx="2"/>
          </p:nvPr>
        </p:nvSpPr>
        <p:spPr/>
        <p:txBody>
          <a:bodyPr>
            <a:normAutofit lnSpcReduction="10000"/>
          </a:bodyPr>
          <a:lstStyle/>
          <a:p>
            <a:r>
              <a:rPr lang="en-US" b="1" dirty="0" smtClean="0"/>
              <a:t>If the brachial artery is </a:t>
            </a:r>
            <a:r>
              <a:rPr lang="en-US" b="1" i="1" dirty="0" smtClean="0"/>
              <a:t>below heart </a:t>
            </a:r>
            <a:r>
              <a:rPr lang="en-US" b="1" dirty="0" smtClean="0"/>
              <a:t>level, the blood pressure reading will be higher; </a:t>
            </a:r>
          </a:p>
          <a:p>
            <a:r>
              <a:rPr lang="en-US" b="1" dirty="0" smtClean="0"/>
              <a:t>if the brachial artery is above heart level, the reading will be lower.</a:t>
            </a:r>
          </a:p>
          <a:p>
            <a:r>
              <a:rPr lang="en-US" b="1" dirty="0" smtClean="0"/>
              <a:t>A loose cuff or a bladder that balloons outside the cuff leads to falsely high readings.</a:t>
            </a:r>
            <a:endParaRPr lang="fa-IR" dirty="0" smtClean="0"/>
          </a:p>
          <a:p>
            <a:endParaRPr lang="fa-IR" dirty="0"/>
          </a:p>
        </p:txBody>
      </p:sp>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Orthostatic Hypotension</a:t>
            </a:r>
            <a:endParaRPr lang="fa-IR" dirty="0"/>
          </a:p>
        </p:txBody>
      </p:sp>
      <p:sp>
        <p:nvSpPr>
          <p:cNvPr id="3" name="Content Placeholder 2"/>
          <p:cNvSpPr>
            <a:spLocks noGrp="1"/>
          </p:cNvSpPr>
          <p:nvPr>
            <p:ph idx="1"/>
          </p:nvPr>
        </p:nvSpPr>
        <p:spPr/>
        <p:txBody>
          <a:bodyPr>
            <a:normAutofit lnSpcReduction="10000"/>
          </a:bodyPr>
          <a:lstStyle/>
          <a:p>
            <a:r>
              <a:rPr lang="en-US" dirty="0" smtClean="0"/>
              <a:t>Measure blood pressure and heart rate in two positions—</a:t>
            </a:r>
            <a:r>
              <a:rPr lang="en-US" i="1" dirty="0" smtClean="0"/>
              <a:t>supine after the patient is resting from 3 to 10 minutes, then within </a:t>
            </a:r>
            <a:r>
              <a:rPr lang="en-US" dirty="0" smtClean="0"/>
              <a:t>3 minutes once the patient </a:t>
            </a:r>
            <a:r>
              <a:rPr lang="en-US" i="1" dirty="0" smtClean="0"/>
              <a:t>stands up. </a:t>
            </a:r>
          </a:p>
          <a:p>
            <a:r>
              <a:rPr lang="en-US" i="1" dirty="0" smtClean="0"/>
              <a:t>Normally, as the patient rises from the </a:t>
            </a:r>
            <a:r>
              <a:rPr lang="en-US" dirty="0" smtClean="0"/>
              <a:t>horizontal to the standing position, systolic pressure drops slightly or remains unchanged, whereas diastolic pressure rises slightly. </a:t>
            </a:r>
          </a:p>
          <a:p>
            <a:r>
              <a:rPr lang="en-US" b="1" dirty="0" smtClean="0"/>
              <a:t>Orthostatic hypotension </a:t>
            </a:r>
            <a:r>
              <a:rPr lang="en-US" dirty="0" smtClean="0"/>
              <a:t>is a drop in systolic blood pressure of at least 20 mm Hg or in diastolic blood pressure of at least 10 mm Hg within 3 minutes of standing.</a:t>
            </a:r>
            <a:endParaRPr lang="fa-IR" dirty="0"/>
          </a:p>
        </p:txBody>
      </p:sp>
      <p:sp>
        <p:nvSpPr>
          <p:cNvPr id="4" name="Footer Placeholder 3"/>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Obese or Very Thin Patient.</a:t>
            </a:r>
            <a:endParaRPr lang="fa-IR" dirty="0"/>
          </a:p>
        </p:txBody>
      </p:sp>
      <p:sp>
        <p:nvSpPr>
          <p:cNvPr id="3" name="Content Placeholder 2"/>
          <p:cNvSpPr>
            <a:spLocks noGrp="1"/>
          </p:cNvSpPr>
          <p:nvPr>
            <p:ph idx="1"/>
          </p:nvPr>
        </p:nvSpPr>
        <p:spPr/>
        <p:txBody>
          <a:bodyPr>
            <a:normAutofit lnSpcReduction="10000"/>
          </a:bodyPr>
          <a:lstStyle/>
          <a:p>
            <a:r>
              <a:rPr lang="en-US" dirty="0" smtClean="0"/>
              <a:t>For the </a:t>
            </a:r>
            <a:r>
              <a:rPr lang="en-US" i="1" dirty="0" smtClean="0"/>
              <a:t>obese arm, use a cuff 16 cm </a:t>
            </a:r>
            <a:r>
              <a:rPr lang="en-US" dirty="0" smtClean="0"/>
              <a:t>in width. If the upper arm is short despite a large circumference, use a thigh cuff or a very long cuff.</a:t>
            </a:r>
          </a:p>
          <a:p>
            <a:r>
              <a:rPr lang="en-US" dirty="0" smtClean="0"/>
              <a:t> If the arm circumference is &gt;50 cm and not amenable to use of a thigh cuff, wrap an appropriately sized cuff around the forearm, hold the forearm at heart level, and feel for the radial pulse.</a:t>
            </a:r>
          </a:p>
          <a:p>
            <a:r>
              <a:rPr lang="en-US" dirty="0" smtClean="0"/>
              <a:t> Other options include using a Doppler probe at the radial artery or an </a:t>
            </a:r>
            <a:r>
              <a:rPr lang="en-US" dirty="0" err="1" smtClean="0"/>
              <a:t>oscillometric</a:t>
            </a:r>
            <a:r>
              <a:rPr lang="en-US" dirty="0" smtClean="0"/>
              <a:t> device. </a:t>
            </a:r>
          </a:p>
          <a:p>
            <a:r>
              <a:rPr lang="en-US" dirty="0" smtClean="0"/>
              <a:t>For the </a:t>
            </a:r>
            <a:r>
              <a:rPr lang="en-US" i="1" dirty="0" smtClean="0"/>
              <a:t>very thin arm, consider using a pediatric cuff.</a:t>
            </a:r>
            <a:endParaRPr lang="fa-IR" dirty="0"/>
          </a:p>
        </p:txBody>
      </p:sp>
      <p:sp>
        <p:nvSpPr>
          <p:cNvPr id="4" name="Footer Placeholder 3"/>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smtClean="0"/>
              <a:t>The Hypertensive Patient with Systolic Blood Pressure Higher</a:t>
            </a:r>
            <a:br>
              <a:rPr lang="en-US" sz="2000" b="1" dirty="0" smtClean="0"/>
            </a:br>
            <a:r>
              <a:rPr lang="en-US" sz="2000" b="1" dirty="0" smtClean="0"/>
              <a:t>in the Arms than in the Legs</a:t>
            </a:r>
            <a:endParaRPr lang="fa-IR" dirty="0"/>
          </a:p>
        </p:txBody>
      </p:sp>
      <p:sp>
        <p:nvSpPr>
          <p:cNvPr id="3" name="Content Placeholder 2"/>
          <p:cNvSpPr>
            <a:spLocks noGrp="1"/>
          </p:cNvSpPr>
          <p:nvPr>
            <p:ph idx="1"/>
          </p:nvPr>
        </p:nvSpPr>
        <p:spPr/>
        <p:txBody>
          <a:bodyPr>
            <a:normAutofit/>
          </a:bodyPr>
          <a:lstStyle/>
          <a:p>
            <a:r>
              <a:rPr lang="en-US" dirty="0" smtClean="0"/>
              <a:t>Compare blood pressure in the arms and the legs and assess “femoral delay” at least once in every hypertensive patient.</a:t>
            </a:r>
          </a:p>
          <a:p>
            <a:r>
              <a:rPr lang="en-US" dirty="0" smtClean="0"/>
              <a:t>In normal </a:t>
            </a:r>
            <a:r>
              <a:rPr lang="en-US" dirty="0" err="1" smtClean="0"/>
              <a:t>patients,the</a:t>
            </a:r>
            <a:r>
              <a:rPr lang="en-US" dirty="0" smtClean="0"/>
              <a:t> systolic blood pressure should be 5 to 10 mm Hg higher in the lower extremities than in the arms.</a:t>
            </a:r>
          </a:p>
          <a:p>
            <a:r>
              <a:rPr lang="en-US" dirty="0" smtClean="0"/>
              <a:t> </a:t>
            </a:r>
            <a:r>
              <a:rPr lang="en-US" i="1" dirty="0" err="1" smtClean="0"/>
              <a:t>Coarctation</a:t>
            </a:r>
            <a:r>
              <a:rPr lang="en-US" i="1" dirty="0" smtClean="0"/>
              <a:t> of the aorta arises from narrowing of the thoracic aorta, usually </a:t>
            </a:r>
            <a:r>
              <a:rPr lang="en-US" dirty="0" smtClean="0"/>
              <a:t>distal to origin of the left </a:t>
            </a:r>
            <a:r>
              <a:rPr lang="en-US" dirty="0" err="1" smtClean="0"/>
              <a:t>subclavian</a:t>
            </a:r>
            <a:r>
              <a:rPr lang="en-US" dirty="0" smtClean="0"/>
              <a:t> artery, and classically presents with systolic hypertension greater in the arms than the legs. </a:t>
            </a:r>
            <a:endParaRPr lang="fa-IR" dirty="0"/>
          </a:p>
        </p:txBody>
      </p:sp>
      <p:sp>
        <p:nvSpPr>
          <p:cNvPr id="4" name="Footer Placeholder 3"/>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92500" lnSpcReduction="10000"/>
          </a:bodyPr>
          <a:lstStyle/>
          <a:p>
            <a:r>
              <a:rPr lang="en-US" dirty="0" smtClean="0"/>
              <a:t>To determine blood pressure in the leg, use a wide, long thigh cuff that has a bladder size of 18 × 42 cm, and apply it to </a:t>
            </a:r>
            <a:r>
              <a:rPr lang="en-US" smtClean="0"/>
              <a:t>the mid thigh</a:t>
            </a:r>
            <a:r>
              <a:rPr lang="en-US" dirty="0" smtClean="0"/>
              <a:t>. Center the bladder over the posterior surface, wrap it securely, and listen over the </a:t>
            </a:r>
            <a:r>
              <a:rPr lang="en-US" dirty="0" err="1" smtClean="0"/>
              <a:t>popliteal</a:t>
            </a:r>
            <a:r>
              <a:rPr lang="en-US" dirty="0" smtClean="0"/>
              <a:t> artery. If possible, the patient should be prone.</a:t>
            </a:r>
          </a:p>
          <a:p>
            <a:r>
              <a:rPr lang="en-US" dirty="0" smtClean="0"/>
              <a:t> Alternatively, ask the supine patient to flex one leg slightly, with the heel resting on the bed.</a:t>
            </a:r>
          </a:p>
          <a:p>
            <a:r>
              <a:rPr lang="en-US" dirty="0" smtClean="0"/>
              <a:t>Palpate the radial or brachial and the femoral pulses at the same time, and compare their volume and timing. </a:t>
            </a:r>
          </a:p>
          <a:p>
            <a:r>
              <a:rPr lang="en-US" dirty="0" smtClean="0"/>
              <a:t>Normally, volume is equal and the pulses occur simultaneously.</a:t>
            </a:r>
            <a:endParaRPr lang="fa-IR" dirty="0"/>
          </a:p>
        </p:txBody>
      </p:sp>
      <p:sp>
        <p:nvSpPr>
          <p:cNvPr id="4" name="Footer Placeholder 3"/>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RENOUROGENITAL PHYSICAL EXAM IN PEDIATRIC</a:t>
            </a:r>
            <a:endParaRPr lang="en-GB" dirty="0"/>
          </a:p>
        </p:txBody>
      </p:sp>
      <p:sp>
        <p:nvSpPr>
          <p:cNvPr id="3" name="Subtitle 2"/>
          <p:cNvSpPr>
            <a:spLocks noGrp="1"/>
          </p:cNvSpPr>
          <p:nvPr>
            <p:ph type="subTitle" idx="1"/>
          </p:nvPr>
        </p:nvSpPr>
        <p:spPr>
          <a:xfrm>
            <a:off x="628650" y="2438400"/>
            <a:ext cx="5314950" cy="1566664"/>
          </a:xfrm>
        </p:spPr>
        <p:txBody>
          <a:bodyPr>
            <a:normAutofit fontScale="92500" lnSpcReduction="20000"/>
          </a:bodyPr>
          <a:lstStyle/>
          <a:p>
            <a:r>
              <a:rPr lang="en-US" dirty="0" smtClean="0"/>
              <a:t>Zahra </a:t>
            </a:r>
            <a:r>
              <a:rPr lang="en-US" dirty="0" err="1" smtClean="0"/>
              <a:t>Pournasiri,MD</a:t>
            </a:r>
            <a:endParaRPr lang="en-US" dirty="0" smtClean="0"/>
          </a:p>
          <a:p>
            <a:r>
              <a:rPr lang="en-US" dirty="0" smtClean="0"/>
              <a:t>Pediatric </a:t>
            </a:r>
            <a:r>
              <a:rPr lang="en-US" dirty="0" err="1" smtClean="0"/>
              <a:t>Nephrologist</a:t>
            </a:r>
            <a:r>
              <a:rPr lang="en-US" dirty="0" smtClean="0"/>
              <a:t>,</a:t>
            </a:r>
          </a:p>
          <a:p>
            <a:r>
              <a:rPr lang="en-US" dirty="0" smtClean="0"/>
              <a:t>SBMU</a:t>
            </a:r>
          </a:p>
          <a:p>
            <a:r>
              <a:rPr lang="en-US" dirty="0" smtClean="0">
                <a:solidFill>
                  <a:schemeClr val="accent1"/>
                </a:solidFill>
              </a:rPr>
              <a:t>www.drpournasiri.com</a:t>
            </a:r>
            <a:endParaRPr lang="en-US" dirty="0" smtClean="0">
              <a:solidFill>
                <a:schemeClr val="accent1"/>
              </a:solidFill>
            </a:endParaRPr>
          </a:p>
          <a:p>
            <a:endParaRPr lang="en-GB" dirty="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fa-IR" dirty="0"/>
          </a:p>
        </p:txBody>
      </p:sp>
      <p:pic>
        <p:nvPicPr>
          <p:cNvPr id="10" name="Content Placeholder 9" descr="leg-BP.jpg"/>
          <p:cNvPicPr>
            <a:picLocks noGrp="1" noChangeAspect="1"/>
          </p:cNvPicPr>
          <p:nvPr>
            <p:ph idx="1"/>
          </p:nvPr>
        </p:nvPicPr>
        <p:blipFill>
          <a:blip r:embed="rId2"/>
          <a:stretch>
            <a:fillRect/>
          </a:stretch>
        </p:blipFill>
        <p:spPr>
          <a:xfrm>
            <a:off x="4613275" y="1828800"/>
            <a:ext cx="2317750" cy="3476625"/>
          </a:xfrm>
        </p:spPr>
      </p:pic>
      <p:sp>
        <p:nvSpPr>
          <p:cNvPr id="9" name="Text Placeholder 8"/>
          <p:cNvSpPr>
            <a:spLocks noGrp="1"/>
          </p:cNvSpPr>
          <p:nvPr>
            <p:ph type="body" sz="half" idx="2"/>
          </p:nvPr>
        </p:nvSpPr>
        <p:spPr>
          <a:xfrm>
            <a:off x="457200" y="2000240"/>
            <a:ext cx="3008313" cy="4125923"/>
          </a:xfrm>
        </p:spPr>
        <p:txBody>
          <a:bodyPr/>
          <a:lstStyle/>
          <a:p>
            <a:endParaRPr lang="fa-IR" dirty="0"/>
          </a:p>
        </p:txBody>
      </p:sp>
      <p:pic>
        <p:nvPicPr>
          <p:cNvPr id="11" name="Picture 10" descr="Ankle_pressure.jpg"/>
          <p:cNvPicPr>
            <a:picLocks noChangeAspect="1"/>
          </p:cNvPicPr>
          <p:nvPr/>
        </p:nvPicPr>
        <p:blipFill>
          <a:blip r:embed="rId3"/>
          <a:stretch>
            <a:fillRect/>
          </a:stretch>
        </p:blipFill>
        <p:spPr>
          <a:xfrm>
            <a:off x="428596" y="785794"/>
            <a:ext cx="3000396" cy="1214446"/>
          </a:xfrm>
          <a:prstGeom prst="rect">
            <a:avLst/>
          </a:prstGeom>
        </p:spPr>
      </p:pic>
      <p:pic>
        <p:nvPicPr>
          <p:cNvPr id="12" name="Picture 11" descr="Leg_Cuff_-_Calf.jpg"/>
          <p:cNvPicPr>
            <a:picLocks noChangeAspect="1"/>
          </p:cNvPicPr>
          <p:nvPr/>
        </p:nvPicPr>
        <p:blipFill>
          <a:blip r:embed="rId4"/>
          <a:stretch>
            <a:fillRect/>
          </a:stretch>
        </p:blipFill>
        <p:spPr>
          <a:xfrm>
            <a:off x="785786" y="2857496"/>
            <a:ext cx="2171700" cy="1714500"/>
          </a:xfrm>
          <a:prstGeom prst="rect">
            <a:avLst/>
          </a:prstGeom>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050" name="Picture 2"/>
          <p:cNvPicPr>
            <a:picLocks noGrp="1" noChangeAspect="1" noChangeArrowheads="1"/>
          </p:cNvPicPr>
          <p:nvPr>
            <p:ph idx="1"/>
          </p:nvPr>
        </p:nvPicPr>
        <p:blipFill>
          <a:blip r:embed="rId2"/>
          <a:stretch>
            <a:fillRect/>
          </a:stretch>
        </p:blipFill>
        <p:spPr bwMode="auto">
          <a:xfrm>
            <a:off x="1483077" y="1828800"/>
            <a:ext cx="6177845" cy="3475038"/>
          </a:xfrm>
          <a:prstGeom prst="rect">
            <a:avLst/>
          </a:prstGeom>
          <a:noFill/>
          <a:ln w="9525">
            <a:noFill/>
            <a:miter lim="800000"/>
            <a:headEnd/>
            <a:tailEnd/>
          </a:ln>
          <a:effectLst/>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dirty="0"/>
          </a:p>
        </p:txBody>
      </p:sp>
      <p:sp>
        <p:nvSpPr>
          <p:cNvPr id="5" name="Text Placeholder 4"/>
          <p:cNvSpPr>
            <a:spLocks noGrp="1"/>
          </p:cNvSpPr>
          <p:nvPr>
            <p:ph type="body" idx="1"/>
          </p:nvPr>
        </p:nvSpPr>
        <p:spPr/>
        <p:txBody>
          <a:bodyPr/>
          <a:lstStyle/>
          <a:p>
            <a:endParaRPr lang="en-GB"/>
          </a:p>
        </p:txBody>
      </p:sp>
      <p:sp>
        <p:nvSpPr>
          <p:cNvPr id="6" name="Content Placeholder 5"/>
          <p:cNvSpPr>
            <a:spLocks noGrp="1"/>
          </p:cNvSpPr>
          <p:nvPr>
            <p:ph sz="half" idx="2"/>
          </p:nvPr>
        </p:nvSpPr>
        <p:spPr>
          <a:xfrm>
            <a:off x="457200" y="2174875"/>
            <a:ext cx="3543296" cy="3951288"/>
          </a:xfrm>
        </p:spPr>
        <p:txBody>
          <a:bodyPr/>
          <a:lstStyle/>
          <a:p>
            <a:endParaRPr lang="en-GB" dirty="0"/>
          </a:p>
        </p:txBody>
      </p:sp>
      <p:sp>
        <p:nvSpPr>
          <p:cNvPr id="7" name="Text Placeholder 6"/>
          <p:cNvSpPr>
            <a:spLocks noGrp="1"/>
          </p:cNvSpPr>
          <p:nvPr>
            <p:ph type="body" sz="quarter" idx="3"/>
          </p:nvPr>
        </p:nvSpPr>
        <p:spPr/>
        <p:txBody>
          <a:bodyPr/>
          <a:lstStyle/>
          <a:p>
            <a:endParaRPr lang="en-GB"/>
          </a:p>
        </p:txBody>
      </p:sp>
      <p:pic>
        <p:nvPicPr>
          <p:cNvPr id="1031" name="Picture 7"/>
          <p:cNvPicPr>
            <a:picLocks noGrp="1" noChangeAspect="1" noChangeArrowheads="1"/>
          </p:cNvPicPr>
          <p:nvPr>
            <p:ph sz="quarter" idx="4"/>
          </p:nvPr>
        </p:nvPicPr>
        <p:blipFill>
          <a:blip r:embed="rId2"/>
          <a:stretch>
            <a:fillRect/>
          </a:stretch>
        </p:blipFill>
        <p:spPr bwMode="auto">
          <a:xfrm>
            <a:off x="5254135" y="2624138"/>
            <a:ext cx="2201254" cy="2676525"/>
          </a:xfrm>
          <a:prstGeom prst="rect">
            <a:avLst/>
          </a:prstGeom>
          <a:noFill/>
          <a:ln w="9525">
            <a:noFill/>
            <a:miter lim="800000"/>
            <a:headEnd/>
            <a:tailEnd/>
          </a:ln>
          <a:effectLst/>
        </p:spPr>
      </p:pic>
      <p:pic>
        <p:nvPicPr>
          <p:cNvPr id="1030" name="Picture 6"/>
          <p:cNvPicPr>
            <a:picLocks noChangeAspect="1" noChangeArrowheads="1"/>
          </p:cNvPicPr>
          <p:nvPr/>
        </p:nvPicPr>
        <p:blipFill>
          <a:blip r:embed="rId3"/>
          <a:srcRect/>
          <a:stretch>
            <a:fillRect/>
          </a:stretch>
        </p:blipFill>
        <p:spPr bwMode="auto">
          <a:xfrm>
            <a:off x="785786" y="2214554"/>
            <a:ext cx="3357586" cy="3857652"/>
          </a:xfrm>
          <a:prstGeom prst="rect">
            <a:avLst/>
          </a:prstGeom>
          <a:noFill/>
          <a:ln w="9525">
            <a:noFill/>
            <a:miter lim="800000"/>
            <a:headEnd/>
            <a:tailEnd/>
          </a:ln>
          <a:effectLst/>
        </p:spPr>
      </p:pic>
      <p:pic>
        <p:nvPicPr>
          <p:cNvPr id="1032" name="Picture 8"/>
          <p:cNvPicPr>
            <a:picLocks noChangeAspect="1" noChangeArrowheads="1"/>
          </p:cNvPicPr>
          <p:nvPr/>
        </p:nvPicPr>
        <p:blipFill>
          <a:blip r:embed="rId4"/>
          <a:srcRect/>
          <a:stretch>
            <a:fillRect/>
          </a:stretch>
        </p:blipFill>
        <p:spPr bwMode="auto">
          <a:xfrm>
            <a:off x="1571604" y="285728"/>
            <a:ext cx="5057775" cy="1800225"/>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fa-IR"/>
          </a:p>
        </p:txBody>
      </p:sp>
      <p:pic>
        <p:nvPicPr>
          <p:cNvPr id="7" name="Content Placeholder 6" descr="p15.jpg"/>
          <p:cNvPicPr>
            <a:picLocks noGrp="1" noChangeAspect="1"/>
          </p:cNvPicPr>
          <p:nvPr>
            <p:ph idx="1"/>
          </p:nvPr>
        </p:nvPicPr>
        <p:blipFill>
          <a:blip r:embed="rId2"/>
          <a:stretch>
            <a:fillRect/>
          </a:stretch>
        </p:blipFill>
        <p:spPr>
          <a:xfrm>
            <a:off x="1436666" y="214290"/>
            <a:ext cx="6484982" cy="6143668"/>
          </a:xfrm>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sz="2000" dirty="0"/>
              <a:t>The </a:t>
            </a:r>
            <a:r>
              <a:rPr lang="en-GB" sz="2000" i="1" dirty="0"/>
              <a:t>kidneys are retroperitoneal (posterior)</a:t>
            </a:r>
            <a:br>
              <a:rPr lang="en-GB" sz="2000" i="1" dirty="0"/>
            </a:br>
            <a:r>
              <a:rPr lang="en-GB" sz="2000" dirty="0"/>
              <a:t>organs. The ribs protect their</a:t>
            </a:r>
            <a:br>
              <a:rPr lang="en-GB" sz="2000" dirty="0"/>
            </a:br>
            <a:r>
              <a:rPr lang="en-GB" sz="2000" dirty="0"/>
              <a:t>upper poles </a:t>
            </a:r>
            <a:r>
              <a:rPr lang="en-GB" sz="2000" dirty="0" smtClean="0"/>
              <a:t>. </a:t>
            </a:r>
            <a:endParaRPr lang="en-GB" sz="2000" dirty="0"/>
          </a:p>
        </p:txBody>
      </p:sp>
      <p:pic>
        <p:nvPicPr>
          <p:cNvPr id="2050" name="Picture 2"/>
          <p:cNvPicPr>
            <a:picLocks noGrp="1" noChangeAspect="1" noChangeArrowheads="1"/>
          </p:cNvPicPr>
          <p:nvPr>
            <p:ph idx="1"/>
          </p:nvPr>
        </p:nvPicPr>
        <p:blipFill>
          <a:blip r:embed="rId2"/>
          <a:stretch>
            <a:fillRect/>
          </a:stretch>
        </p:blipFill>
        <p:spPr bwMode="auto">
          <a:xfrm>
            <a:off x="2324100" y="2056606"/>
            <a:ext cx="4495800" cy="3019425"/>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i="1" dirty="0"/>
              <a:t>Percussion</a:t>
            </a:r>
            <a:endParaRPr lang="en-GB" dirty="0"/>
          </a:p>
        </p:txBody>
      </p:sp>
      <p:pic>
        <p:nvPicPr>
          <p:cNvPr id="5122" name="Picture 2"/>
          <p:cNvPicPr>
            <a:picLocks noGrp="1" noChangeAspect="1" noChangeArrowheads="1"/>
          </p:cNvPicPr>
          <p:nvPr>
            <p:ph sz="half" idx="1"/>
          </p:nvPr>
        </p:nvPicPr>
        <p:blipFill>
          <a:blip r:embed="rId2"/>
          <a:stretch>
            <a:fillRect/>
          </a:stretch>
        </p:blipFill>
        <p:spPr bwMode="auto">
          <a:xfrm>
            <a:off x="1000100" y="1825624"/>
            <a:ext cx="2928958" cy="3603639"/>
          </a:xfrm>
          <a:prstGeom prst="rect">
            <a:avLst/>
          </a:prstGeom>
          <a:noFill/>
          <a:ln w="9525">
            <a:noFill/>
            <a:miter lim="800000"/>
            <a:headEnd/>
            <a:tailEnd/>
          </a:ln>
          <a:effectLst/>
        </p:spPr>
      </p:pic>
      <p:sp>
        <p:nvSpPr>
          <p:cNvPr id="8" name="Content Placeholder 7"/>
          <p:cNvSpPr>
            <a:spLocks noGrp="1"/>
          </p:cNvSpPr>
          <p:nvPr>
            <p:ph sz="half" idx="2"/>
          </p:nvPr>
        </p:nvSpPr>
        <p:spPr/>
        <p:txBody>
          <a:bodyPr>
            <a:normAutofit fontScale="70000" lnSpcReduction="20000"/>
          </a:bodyPr>
          <a:lstStyle/>
          <a:p>
            <a:r>
              <a:rPr lang="en-GB" dirty="0" smtClean="0"/>
              <a:t>The </a:t>
            </a:r>
            <a:r>
              <a:rPr lang="en-GB" i="1" dirty="0" err="1" smtClean="0"/>
              <a:t>costovertebrar</a:t>
            </a:r>
            <a:r>
              <a:rPr lang="en-GB" i="1" dirty="0" smtClean="0"/>
              <a:t> angle (CVA), formed by the lower </a:t>
            </a:r>
            <a:r>
              <a:rPr lang="en-GB" dirty="0" smtClean="0"/>
              <a:t>border of the 12th rib and the </a:t>
            </a:r>
            <a:r>
              <a:rPr lang="en-GB" dirty="0" err="1" smtClean="0"/>
              <a:t>transvers</a:t>
            </a:r>
            <a:r>
              <a:rPr lang="en-GB" dirty="0" smtClean="0"/>
              <a:t> processes of the upper lumbar vertebrae, defines where to examine for kidney tenderness, called </a:t>
            </a:r>
            <a:r>
              <a:rPr lang="en-GB" dirty="0" err="1" smtClean="0"/>
              <a:t>costovertebral</a:t>
            </a:r>
            <a:r>
              <a:rPr lang="en-GB" dirty="0" smtClean="0"/>
              <a:t/>
            </a:r>
            <a:br>
              <a:rPr lang="en-GB" dirty="0" smtClean="0"/>
            </a:br>
            <a:r>
              <a:rPr lang="en-GB" dirty="0" smtClean="0"/>
              <a:t>angle tenderness (CVAT).</a:t>
            </a:r>
          </a:p>
          <a:p>
            <a:r>
              <a:rPr lang="en-GB" dirty="0" smtClean="0"/>
              <a:t>If </a:t>
            </a:r>
            <a:r>
              <a:rPr lang="en-GB" dirty="0"/>
              <a:t>the kidneys are tender to </a:t>
            </a:r>
            <a:r>
              <a:rPr lang="en-GB" dirty="0" err="1" smtClean="0"/>
              <a:t>palpation,assess</a:t>
            </a:r>
            <a:r>
              <a:rPr lang="en-GB" dirty="0" smtClean="0"/>
              <a:t> </a:t>
            </a:r>
            <a:r>
              <a:rPr lang="en-GB" dirty="0"/>
              <a:t>percussion tenderness </a:t>
            </a:r>
            <a:r>
              <a:rPr lang="en-GB" dirty="0" smtClean="0"/>
              <a:t>over the </a:t>
            </a:r>
            <a:r>
              <a:rPr lang="en-GB" dirty="0"/>
              <a:t>CVAs. Pressure from your </a:t>
            </a:r>
            <a:r>
              <a:rPr lang="en-GB" dirty="0" smtClean="0"/>
              <a:t>fingertips may </a:t>
            </a:r>
            <a:r>
              <a:rPr lang="en-GB" dirty="0"/>
              <a:t>be enough to elicit tenderness; if </a:t>
            </a:r>
            <a:r>
              <a:rPr lang="en-GB" dirty="0" smtClean="0"/>
              <a:t>not, use </a:t>
            </a:r>
            <a:r>
              <a:rPr lang="en-GB" dirty="0"/>
              <a:t>fist percussion. Place the ball of </a:t>
            </a:r>
            <a:r>
              <a:rPr lang="en-GB" dirty="0" smtClean="0"/>
              <a:t>one hand </a:t>
            </a:r>
            <a:r>
              <a:rPr lang="en-GB" dirty="0"/>
              <a:t>in the CVA and strike it with the </a:t>
            </a:r>
            <a:r>
              <a:rPr lang="en-GB" dirty="0" err="1" smtClean="0"/>
              <a:t>ulnar</a:t>
            </a:r>
            <a:r>
              <a:rPr lang="en-GB" dirty="0" smtClean="0"/>
              <a:t> surface </a:t>
            </a:r>
            <a:r>
              <a:rPr lang="en-GB" dirty="0"/>
              <a:t>of your fist </a:t>
            </a:r>
            <a:r>
              <a:rPr lang="en-GB" dirty="0" smtClean="0"/>
              <a:t>. </a:t>
            </a:r>
            <a:endParaRPr lang="en-GB" dirty="0"/>
          </a:p>
        </p:txBody>
      </p:sp>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p:cNvPicPr>
            <a:picLocks noGrp="1" noChangeAspect="1" noChangeArrowheads="1"/>
          </p:cNvPicPr>
          <p:nvPr>
            <p:ph idx="1"/>
          </p:nvPr>
        </p:nvPicPr>
        <p:blipFill>
          <a:blip r:embed="rId2"/>
          <a:srcRect/>
          <a:stretch>
            <a:fillRect/>
          </a:stretch>
        </p:blipFill>
        <p:spPr bwMode="auto">
          <a:xfrm>
            <a:off x="1285852" y="1834356"/>
            <a:ext cx="6500858" cy="4057650"/>
          </a:xfrm>
          <a:prstGeom prst="rect">
            <a:avLst/>
          </a:prstGeom>
          <a:noFill/>
          <a:ln w="9525">
            <a:noFill/>
            <a:miter lim="800000"/>
            <a:headEnd/>
            <a:tailEnd/>
          </a:ln>
          <a:effectLst/>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i="1" dirty="0"/>
              <a:t>Abdominal Bruits</a:t>
            </a:r>
            <a:endParaRPr lang="en-GB" dirty="0"/>
          </a:p>
        </p:txBody>
      </p:sp>
      <p:sp>
        <p:nvSpPr>
          <p:cNvPr id="5" name="Content Placeholder 4"/>
          <p:cNvSpPr>
            <a:spLocks noGrp="1"/>
          </p:cNvSpPr>
          <p:nvPr>
            <p:ph sz="half" idx="1"/>
          </p:nvPr>
        </p:nvSpPr>
        <p:spPr/>
        <p:txBody>
          <a:bodyPr/>
          <a:lstStyle/>
          <a:p>
            <a:r>
              <a:rPr lang="en-GB" dirty="0"/>
              <a:t>If the patient has </a:t>
            </a:r>
            <a:r>
              <a:rPr lang="en-GB" dirty="0" err="1" smtClean="0"/>
              <a:t>hypertension,auscultate</a:t>
            </a:r>
            <a:r>
              <a:rPr lang="en-GB" dirty="0" smtClean="0"/>
              <a:t> </a:t>
            </a:r>
            <a:r>
              <a:rPr lang="en-GB" dirty="0"/>
              <a:t>the </a:t>
            </a:r>
            <a:r>
              <a:rPr lang="en-GB" dirty="0" err="1"/>
              <a:t>epigastrium</a:t>
            </a:r>
            <a:r>
              <a:rPr lang="en-GB" dirty="0"/>
              <a:t> and in each upper quadrant for </a:t>
            </a:r>
            <a:r>
              <a:rPr lang="en-GB" i="1" dirty="0"/>
              <a:t>bruits. Later in </a:t>
            </a:r>
            <a:r>
              <a:rPr lang="en-GB" i="1" dirty="0" smtClean="0"/>
              <a:t>the </a:t>
            </a:r>
            <a:r>
              <a:rPr lang="en-GB" dirty="0" smtClean="0"/>
              <a:t>examination</a:t>
            </a:r>
            <a:r>
              <a:rPr lang="en-GB" dirty="0"/>
              <a:t>, when the patient sits up, listen also in the CVAs.</a:t>
            </a:r>
          </a:p>
        </p:txBody>
      </p:sp>
      <p:pic>
        <p:nvPicPr>
          <p:cNvPr id="4098" name="Picture 2"/>
          <p:cNvPicPr>
            <a:picLocks noGrp="1" noChangeAspect="1" noChangeArrowheads="1"/>
          </p:cNvPicPr>
          <p:nvPr>
            <p:ph sz="half" idx="2"/>
          </p:nvPr>
        </p:nvPicPr>
        <p:blipFill>
          <a:blip r:embed="rId2"/>
          <a:stretch>
            <a:fillRect/>
          </a:stretch>
        </p:blipFill>
        <p:spPr bwMode="auto">
          <a:xfrm>
            <a:off x="4708525" y="1500174"/>
            <a:ext cx="3292475" cy="3500461"/>
          </a:xfrm>
          <a:prstGeom prst="rect">
            <a:avLst/>
          </a:prstGeom>
          <a:noFill/>
          <a:ln w="9525">
            <a:noFill/>
            <a:miter lim="800000"/>
            <a:headEnd/>
            <a:tailEnd/>
          </a:ln>
          <a:effectLst/>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Test for shifting </a:t>
            </a:r>
            <a:r>
              <a:rPr lang="en-GB" i="1" dirty="0" smtClean="0"/>
              <a:t>dullness</a:t>
            </a:r>
            <a:endParaRPr lang="en-GB" dirty="0"/>
          </a:p>
        </p:txBody>
      </p:sp>
      <p:sp>
        <p:nvSpPr>
          <p:cNvPr id="4" name="Content Placeholder 3"/>
          <p:cNvSpPr>
            <a:spLocks noGrp="1"/>
          </p:cNvSpPr>
          <p:nvPr>
            <p:ph sz="half" idx="1"/>
          </p:nvPr>
        </p:nvSpPr>
        <p:spPr/>
        <p:txBody>
          <a:bodyPr>
            <a:normAutofit fontScale="85000" lnSpcReduction="10000"/>
          </a:bodyPr>
          <a:lstStyle/>
          <a:p>
            <a:r>
              <a:rPr lang="en-GB" dirty="0"/>
              <a:t>A </a:t>
            </a:r>
            <a:r>
              <a:rPr lang="en-GB" dirty="0" smtClean="0"/>
              <a:t>protuberant abdomen </a:t>
            </a:r>
            <a:r>
              <a:rPr lang="en-GB" dirty="0"/>
              <a:t>with bulging flanks </a:t>
            </a:r>
            <a:r>
              <a:rPr lang="en-GB" dirty="0" smtClean="0"/>
              <a:t>is suspicious </a:t>
            </a:r>
            <a:r>
              <a:rPr lang="en-GB" dirty="0"/>
              <a:t>for </a:t>
            </a:r>
            <a:r>
              <a:rPr lang="en-GB" i="1" dirty="0" err="1"/>
              <a:t>ascites</a:t>
            </a:r>
            <a:r>
              <a:rPr lang="en-GB" i="1" dirty="0"/>
              <a:t>, the </a:t>
            </a:r>
            <a:r>
              <a:rPr lang="en-GB" i="1" dirty="0" smtClean="0"/>
              <a:t>most </a:t>
            </a:r>
            <a:r>
              <a:rPr lang="en-GB" dirty="0" smtClean="0"/>
              <a:t>common </a:t>
            </a:r>
            <a:r>
              <a:rPr lang="en-GB" dirty="0"/>
              <a:t>complication </a:t>
            </a:r>
            <a:r>
              <a:rPr lang="en-GB" dirty="0" smtClean="0"/>
              <a:t>of cirrhosis or </a:t>
            </a:r>
            <a:r>
              <a:rPr lang="en-GB" dirty="0" err="1" smtClean="0"/>
              <a:t>nephrotic</a:t>
            </a:r>
            <a:r>
              <a:rPr lang="en-GB" dirty="0" smtClean="0"/>
              <a:t> </a:t>
            </a:r>
            <a:r>
              <a:rPr lang="en-GB" dirty="0" err="1" smtClean="0"/>
              <a:t>sx</a:t>
            </a:r>
            <a:r>
              <a:rPr lang="en-GB" dirty="0" smtClean="0"/>
              <a:t>.</a:t>
            </a:r>
          </a:p>
          <a:p>
            <a:r>
              <a:rPr lang="en-GB" dirty="0" smtClean="0"/>
              <a:t> Because </a:t>
            </a:r>
            <a:r>
              <a:rPr lang="en-GB" dirty="0" err="1"/>
              <a:t>ascitic</a:t>
            </a:r>
            <a:r>
              <a:rPr lang="en-GB" dirty="0"/>
              <a:t> </a:t>
            </a:r>
            <a:r>
              <a:rPr lang="en-GB" dirty="0" smtClean="0"/>
              <a:t>fluid characteristically </a:t>
            </a:r>
            <a:r>
              <a:rPr lang="en-GB" dirty="0"/>
              <a:t>sinks </a:t>
            </a:r>
            <a:r>
              <a:rPr lang="en-GB" dirty="0" smtClean="0"/>
              <a:t>with gravity</a:t>
            </a:r>
            <a:r>
              <a:rPr lang="en-GB" dirty="0"/>
              <a:t>, whereas gas-filled loops </a:t>
            </a:r>
            <a:r>
              <a:rPr lang="en-GB" dirty="0" smtClean="0"/>
              <a:t>of bowel </a:t>
            </a:r>
            <a:r>
              <a:rPr lang="en-GB" dirty="0"/>
              <a:t>rise, dullness appears </a:t>
            </a:r>
            <a:r>
              <a:rPr lang="en-GB" dirty="0" smtClean="0"/>
              <a:t>in the </a:t>
            </a:r>
            <a:r>
              <a:rPr lang="en-GB" dirty="0"/>
              <a:t>dependent areas of </a:t>
            </a:r>
            <a:r>
              <a:rPr lang="en-GB" dirty="0" smtClean="0"/>
              <a:t>the abdomen</a:t>
            </a:r>
            <a:r>
              <a:rPr lang="en-GB" dirty="0"/>
              <a:t>. </a:t>
            </a:r>
            <a:r>
              <a:rPr lang="en-GB" dirty="0" err="1"/>
              <a:t>Percuss</a:t>
            </a:r>
            <a:r>
              <a:rPr lang="en-GB" dirty="0"/>
              <a:t> for </a:t>
            </a:r>
            <a:r>
              <a:rPr lang="en-GB" dirty="0" smtClean="0"/>
              <a:t>dullness outward </a:t>
            </a:r>
            <a:r>
              <a:rPr lang="en-GB" dirty="0"/>
              <a:t>in several </a:t>
            </a:r>
            <a:r>
              <a:rPr lang="en-GB" dirty="0" smtClean="0"/>
              <a:t>directions from </a:t>
            </a:r>
            <a:r>
              <a:rPr lang="en-GB" dirty="0"/>
              <a:t>the central area of </a:t>
            </a:r>
            <a:r>
              <a:rPr lang="en-GB" dirty="0" err="1"/>
              <a:t>tympany</a:t>
            </a:r>
            <a:r>
              <a:rPr lang="en-GB" dirty="0" smtClean="0"/>
              <a:t>.</a:t>
            </a:r>
            <a:endParaRPr lang="en-GB" dirty="0"/>
          </a:p>
        </p:txBody>
      </p:sp>
      <p:pic>
        <p:nvPicPr>
          <p:cNvPr id="6146" name="Picture 2"/>
          <p:cNvPicPr>
            <a:picLocks noGrp="1" noChangeAspect="1" noChangeArrowheads="1"/>
          </p:cNvPicPr>
          <p:nvPr>
            <p:ph sz="half" idx="2"/>
          </p:nvPr>
        </p:nvPicPr>
        <p:blipFill>
          <a:blip r:embed="rId2"/>
          <a:stretch>
            <a:fillRect/>
          </a:stretch>
        </p:blipFill>
        <p:spPr bwMode="auto">
          <a:xfrm>
            <a:off x="4897437" y="1785926"/>
            <a:ext cx="2914650" cy="3500461"/>
          </a:xfrm>
          <a:prstGeom prst="rect">
            <a:avLst/>
          </a:prstGeom>
          <a:noFill/>
          <a:ln w="9525">
            <a:noFill/>
            <a:miter lim="800000"/>
            <a:headEnd/>
            <a:tailEnd/>
          </a:ln>
          <a:effectLst/>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t>Shifting </a:t>
            </a:r>
            <a:r>
              <a:rPr lang="en-GB" i="1" dirty="0"/>
              <a:t>dullness.</a:t>
            </a:r>
            <a:endParaRPr lang="en-GB" dirty="0"/>
          </a:p>
        </p:txBody>
      </p:sp>
      <p:pic>
        <p:nvPicPr>
          <p:cNvPr id="7170" name="Picture 2"/>
          <p:cNvPicPr>
            <a:picLocks noGrp="1" noChangeAspect="1" noChangeArrowheads="1"/>
          </p:cNvPicPr>
          <p:nvPr>
            <p:ph sz="half" idx="1"/>
          </p:nvPr>
        </p:nvPicPr>
        <p:blipFill>
          <a:blip r:embed="rId2"/>
          <a:stretch>
            <a:fillRect/>
          </a:stretch>
        </p:blipFill>
        <p:spPr bwMode="auto">
          <a:xfrm>
            <a:off x="785786" y="2285992"/>
            <a:ext cx="3857652" cy="2428891"/>
          </a:xfrm>
          <a:prstGeom prst="rect">
            <a:avLst/>
          </a:prstGeom>
          <a:noFill/>
          <a:ln w="9525">
            <a:noFill/>
            <a:miter lim="800000"/>
            <a:headEnd/>
            <a:tailEnd/>
          </a:ln>
          <a:effectLst/>
        </p:spPr>
      </p:pic>
      <p:sp>
        <p:nvSpPr>
          <p:cNvPr id="6" name="Content Placeholder 5"/>
          <p:cNvSpPr>
            <a:spLocks noGrp="1"/>
          </p:cNvSpPr>
          <p:nvPr>
            <p:ph sz="half" idx="2"/>
          </p:nvPr>
        </p:nvSpPr>
        <p:spPr/>
        <p:txBody>
          <a:bodyPr>
            <a:normAutofit lnSpcReduction="10000"/>
          </a:bodyPr>
          <a:lstStyle/>
          <a:p>
            <a:r>
              <a:rPr lang="en-GB" dirty="0" err="1"/>
              <a:t>Percuss</a:t>
            </a:r>
            <a:r>
              <a:rPr lang="en-GB" dirty="0"/>
              <a:t> the border of </a:t>
            </a:r>
            <a:r>
              <a:rPr lang="en-GB" dirty="0" err="1"/>
              <a:t>tympany</a:t>
            </a:r>
            <a:r>
              <a:rPr lang="en-GB" dirty="0"/>
              <a:t> and dullness with </a:t>
            </a:r>
            <a:r>
              <a:rPr lang="en-GB" dirty="0" smtClean="0"/>
              <a:t>the patient </a:t>
            </a:r>
            <a:r>
              <a:rPr lang="en-GB" dirty="0"/>
              <a:t>supine, then ask the patient to roll onto one side. </a:t>
            </a:r>
            <a:r>
              <a:rPr lang="en-GB" dirty="0" err="1"/>
              <a:t>Percuss</a:t>
            </a:r>
            <a:r>
              <a:rPr lang="en-GB" dirty="0"/>
              <a:t> and </a:t>
            </a:r>
            <a:r>
              <a:rPr lang="en-GB" dirty="0" smtClean="0"/>
              <a:t>mark the </a:t>
            </a:r>
            <a:r>
              <a:rPr lang="en-GB" dirty="0"/>
              <a:t>borders again </a:t>
            </a:r>
            <a:r>
              <a:rPr lang="en-GB" dirty="0" smtClean="0"/>
              <a:t>. </a:t>
            </a:r>
          </a:p>
          <a:p>
            <a:r>
              <a:rPr lang="en-GB" dirty="0" smtClean="0"/>
              <a:t>In </a:t>
            </a:r>
            <a:r>
              <a:rPr lang="en-GB" dirty="0"/>
              <a:t>a person without </a:t>
            </a:r>
            <a:r>
              <a:rPr lang="en-GB" dirty="0" err="1"/>
              <a:t>ascites</a:t>
            </a:r>
            <a:r>
              <a:rPr lang="en-GB" dirty="0"/>
              <a:t>, the </a:t>
            </a:r>
            <a:r>
              <a:rPr lang="en-GB" dirty="0" smtClean="0"/>
              <a:t>border between </a:t>
            </a:r>
            <a:r>
              <a:rPr lang="en-GB" dirty="0" err="1"/>
              <a:t>tympany</a:t>
            </a:r>
            <a:r>
              <a:rPr lang="en-GB" dirty="0"/>
              <a:t> and dullness usually stays relatively constant.</a:t>
            </a:r>
          </a:p>
        </p:txBody>
      </p:sp>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71538" y="3000372"/>
            <a:ext cx="5786478" cy="1357322"/>
          </a:xfrm>
        </p:spPr>
        <p:txBody>
          <a:bodyPr/>
          <a:lstStyle/>
          <a:p>
            <a:r>
              <a:rPr lang="en-US" b="1" dirty="0" smtClean="0"/>
              <a:t>Blood Pressure measurement</a:t>
            </a:r>
            <a:endParaRPr lang="en-GB" dirty="0"/>
          </a:p>
        </p:txBody>
      </p:sp>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Test for a fluid wave.</a:t>
            </a:r>
            <a:endParaRPr lang="en-GB" dirty="0"/>
          </a:p>
        </p:txBody>
      </p:sp>
      <p:sp>
        <p:nvSpPr>
          <p:cNvPr id="4" name="Content Placeholder 3"/>
          <p:cNvSpPr>
            <a:spLocks noGrp="1"/>
          </p:cNvSpPr>
          <p:nvPr>
            <p:ph sz="half" idx="1"/>
          </p:nvPr>
        </p:nvSpPr>
        <p:spPr/>
        <p:txBody>
          <a:bodyPr>
            <a:normAutofit fontScale="92500" lnSpcReduction="20000"/>
          </a:bodyPr>
          <a:lstStyle/>
          <a:p>
            <a:r>
              <a:rPr lang="en-GB" dirty="0"/>
              <a:t>Ask the patient or an assistant to press the edges of </a:t>
            </a:r>
            <a:r>
              <a:rPr lang="en-GB" dirty="0" smtClean="0"/>
              <a:t>both hands </a:t>
            </a:r>
            <a:r>
              <a:rPr lang="en-GB" dirty="0"/>
              <a:t>firmly down the midline of the abdomen. This pressure helps to </a:t>
            </a:r>
            <a:r>
              <a:rPr lang="en-GB" dirty="0" smtClean="0"/>
              <a:t>stop the </a:t>
            </a:r>
            <a:r>
              <a:rPr lang="en-GB" dirty="0"/>
              <a:t>transmission wave through fat. </a:t>
            </a:r>
            <a:endParaRPr lang="en-GB" dirty="0" smtClean="0"/>
          </a:p>
          <a:p>
            <a:r>
              <a:rPr lang="en-GB" dirty="0" smtClean="0"/>
              <a:t>While </a:t>
            </a:r>
            <a:r>
              <a:rPr lang="en-GB" dirty="0"/>
              <a:t>you tap one flank sharply </a:t>
            </a:r>
            <a:r>
              <a:rPr lang="en-GB" dirty="0" smtClean="0"/>
              <a:t>with your </a:t>
            </a:r>
            <a:r>
              <a:rPr lang="en-GB" dirty="0"/>
              <a:t>fingertips, feel on the opposite flank for an impulse transmitted </a:t>
            </a:r>
            <a:r>
              <a:rPr lang="en-GB" dirty="0" smtClean="0"/>
              <a:t>through the </a:t>
            </a:r>
            <a:r>
              <a:rPr lang="en-GB" dirty="0"/>
              <a:t>fluid</a:t>
            </a:r>
          </a:p>
        </p:txBody>
      </p:sp>
      <p:pic>
        <p:nvPicPr>
          <p:cNvPr id="8194" name="Picture 2"/>
          <p:cNvPicPr>
            <a:picLocks noGrp="1" noChangeAspect="1" noChangeArrowheads="1"/>
          </p:cNvPicPr>
          <p:nvPr>
            <p:ph sz="half" idx="2"/>
          </p:nvPr>
        </p:nvPicPr>
        <p:blipFill>
          <a:blip r:embed="rId2"/>
          <a:stretch>
            <a:fillRect/>
          </a:stretch>
        </p:blipFill>
        <p:spPr bwMode="auto">
          <a:xfrm>
            <a:off x="4714876" y="1714488"/>
            <a:ext cx="3292475" cy="3857652"/>
          </a:xfrm>
          <a:prstGeom prst="rect">
            <a:avLst/>
          </a:prstGeom>
          <a:noFill/>
          <a:ln w="9525">
            <a:noFill/>
            <a:miter lim="800000"/>
            <a:headEnd/>
            <a:tailEnd/>
          </a:ln>
          <a:effectLst/>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Edema </a:t>
            </a:r>
            <a:endParaRPr lang="fa-IR" dirty="0"/>
          </a:p>
        </p:txBody>
      </p:sp>
      <p:pic>
        <p:nvPicPr>
          <p:cNvPr id="4" name="Content Placeholder 3" descr="image001.jpg"/>
          <p:cNvPicPr>
            <a:picLocks noGrp="1" noChangeAspect="1"/>
          </p:cNvPicPr>
          <p:nvPr>
            <p:ph idx="1"/>
          </p:nvPr>
        </p:nvPicPr>
        <p:blipFill>
          <a:blip r:embed="rId2"/>
          <a:stretch>
            <a:fillRect/>
          </a:stretch>
        </p:blipFill>
        <p:spPr>
          <a:xfrm>
            <a:off x="1643042" y="2071678"/>
            <a:ext cx="5429288" cy="3571900"/>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Pitting edema</a:t>
            </a:r>
            <a:endParaRPr lang="fa-IR" dirty="0"/>
          </a:p>
        </p:txBody>
      </p:sp>
      <p:pic>
        <p:nvPicPr>
          <p:cNvPr id="8" name="Content Placeholder 7" descr="220px-Combinpedal.jpg"/>
          <p:cNvPicPr>
            <a:picLocks noGrp="1" noChangeAspect="1"/>
          </p:cNvPicPr>
          <p:nvPr>
            <p:ph sz="half" idx="1"/>
          </p:nvPr>
        </p:nvPicPr>
        <p:blipFill>
          <a:blip r:embed="rId2"/>
          <a:stretch>
            <a:fillRect/>
          </a:stretch>
        </p:blipFill>
        <p:spPr>
          <a:xfrm>
            <a:off x="1000100" y="2500306"/>
            <a:ext cx="2571768" cy="2483019"/>
          </a:xfrm>
        </p:spPr>
      </p:pic>
      <p:pic>
        <p:nvPicPr>
          <p:cNvPr id="9" name="Content Placeholder 8" descr="images (1).jpg"/>
          <p:cNvPicPr>
            <a:picLocks noGrp="1" noChangeAspect="1"/>
          </p:cNvPicPr>
          <p:nvPr>
            <p:ph sz="half" idx="2"/>
          </p:nvPr>
        </p:nvPicPr>
        <p:blipFill>
          <a:blip r:embed="rId3"/>
          <a:stretch>
            <a:fillRect/>
          </a:stretch>
        </p:blipFill>
        <p:spPr>
          <a:xfrm>
            <a:off x="5434012" y="2571744"/>
            <a:ext cx="2466975" cy="2220125"/>
          </a:xfrm>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Lymphedema</a:t>
            </a:r>
            <a:r>
              <a:rPr lang="en-US" dirty="0" smtClean="0"/>
              <a:t> of the feet in an infant with turner </a:t>
            </a:r>
            <a:r>
              <a:rPr lang="en-US" dirty="0" err="1" smtClean="0"/>
              <a:t>sx</a:t>
            </a:r>
            <a:endParaRPr lang="fa-IR" dirty="0"/>
          </a:p>
        </p:txBody>
      </p:sp>
      <p:pic>
        <p:nvPicPr>
          <p:cNvPr id="5" name="Content Placeholder 4" descr="44137tn.jpg"/>
          <p:cNvPicPr>
            <a:picLocks noGrp="1" noChangeAspect="1"/>
          </p:cNvPicPr>
          <p:nvPr>
            <p:ph idx="1"/>
          </p:nvPr>
        </p:nvPicPr>
        <p:blipFill>
          <a:blip r:embed="rId2"/>
          <a:stretch>
            <a:fillRect/>
          </a:stretch>
        </p:blipFill>
        <p:spPr>
          <a:xfrm>
            <a:off x="1500166" y="1928802"/>
            <a:ext cx="5286412" cy="3143271"/>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a:t>Physical examination of the testicles</a:t>
            </a:r>
          </a:p>
        </p:txBody>
      </p:sp>
      <p:pic>
        <p:nvPicPr>
          <p:cNvPr id="11" name="Content Placeholder 10"/>
          <p:cNvPicPr>
            <a:picLocks noGrp="1" noChangeAspect="1"/>
          </p:cNvPicPr>
          <p:nvPr>
            <p:ph idx="1"/>
          </p:nvPr>
        </p:nvPicPr>
        <p:blipFill>
          <a:blip r:embed="rId2"/>
          <a:stretch>
            <a:fillRect/>
          </a:stretch>
        </p:blipFill>
        <p:spPr>
          <a:xfrm>
            <a:off x="3575050" y="1594485"/>
            <a:ext cx="5111750" cy="2803525"/>
          </a:xfrm>
          <a:prstGeom prst="rect">
            <a:avLst/>
          </a:prstGeom>
        </p:spPr>
      </p:pic>
      <p:sp>
        <p:nvSpPr>
          <p:cNvPr id="10" name="Text Placeholder 9"/>
          <p:cNvSpPr>
            <a:spLocks noGrp="1"/>
          </p:cNvSpPr>
          <p:nvPr>
            <p:ph type="body" sz="half" idx="2"/>
          </p:nvPr>
        </p:nvSpPr>
        <p:spPr/>
        <p:txBody>
          <a:bodyPr/>
          <a:lstStyle/>
          <a:p>
            <a:r>
              <a:rPr lang="en-US" sz="2000" dirty="0"/>
              <a:t>(a) Appearance </a:t>
            </a:r>
            <a:r>
              <a:rPr lang="en-US" sz="2000" dirty="0" err="1" smtClean="0"/>
              <a:t>ofempty</a:t>
            </a:r>
            <a:r>
              <a:rPr lang="en-US" sz="2000" dirty="0" smtClean="0"/>
              <a:t> </a:t>
            </a:r>
            <a:r>
              <a:rPr lang="en-US" sz="2000" dirty="0"/>
              <a:t>left </a:t>
            </a:r>
            <a:r>
              <a:rPr lang="en-US" sz="2000" dirty="0" smtClean="0"/>
              <a:t>hemi-scrotum</a:t>
            </a:r>
            <a:r>
              <a:rPr lang="en-US" sz="2000" dirty="0"/>
              <a:t>.</a:t>
            </a:r>
          </a:p>
          <a:p>
            <a:r>
              <a:rPr lang="en-US" sz="2000" dirty="0"/>
              <a:t> (b) Application of pressure at </a:t>
            </a:r>
            <a:r>
              <a:rPr lang="en-US" sz="2000" dirty="0" smtClean="0"/>
              <a:t>external inguinal </a:t>
            </a:r>
            <a:r>
              <a:rPr lang="en-US" sz="2000" dirty="0"/>
              <a:t>ring, directed toward scrotum.</a:t>
            </a:r>
          </a:p>
        </p:txBody>
      </p:sp>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3575050" y="1774825"/>
            <a:ext cx="5111750" cy="2698750"/>
          </a:xfrm>
          <a:prstGeom prst="rect">
            <a:avLst/>
          </a:prstGeom>
        </p:spPr>
      </p:pic>
      <p:sp>
        <p:nvSpPr>
          <p:cNvPr id="4" name="Text Placeholder 3"/>
          <p:cNvSpPr>
            <a:spLocks noGrp="1"/>
          </p:cNvSpPr>
          <p:nvPr>
            <p:ph type="body" sz="half" idx="2"/>
          </p:nvPr>
        </p:nvSpPr>
        <p:spPr/>
        <p:txBody>
          <a:bodyPr/>
          <a:lstStyle/>
          <a:p>
            <a:r>
              <a:rPr lang="en-US" sz="2000"/>
              <a:t>(c) Palpation of right testicle.</a:t>
            </a:r>
          </a:p>
          <a:p>
            <a:r>
              <a:rPr lang="en-US" sz="2000"/>
              <a:t>(d) Application of pressure at the left external ring.</a:t>
            </a:r>
          </a:p>
        </p:txBody>
      </p:sp>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3465830" y="1675765"/>
            <a:ext cx="5330825" cy="2660015"/>
          </a:xfrm>
          <a:prstGeom prst="rect">
            <a:avLst/>
          </a:prstGeom>
        </p:spPr>
      </p:pic>
      <p:sp>
        <p:nvSpPr>
          <p:cNvPr id="4" name="Text Placeholder 3"/>
          <p:cNvSpPr>
            <a:spLocks noGrp="1"/>
          </p:cNvSpPr>
          <p:nvPr>
            <p:ph type="body" sz="half" idx="2"/>
          </p:nvPr>
        </p:nvSpPr>
        <p:spPr/>
        <p:txBody>
          <a:bodyPr>
            <a:normAutofit/>
          </a:bodyPr>
          <a:lstStyle/>
          <a:p>
            <a:r>
              <a:rPr lang="en-US" sz="2000" dirty="0"/>
              <a:t>(e). Attempt </a:t>
            </a:r>
            <a:r>
              <a:rPr lang="en-US" sz="2000" dirty="0" smtClean="0"/>
              <a:t>at palpating </a:t>
            </a:r>
            <a:r>
              <a:rPr lang="en-US" sz="2000" dirty="0"/>
              <a:t>the left testis between index finger and thumb. </a:t>
            </a:r>
          </a:p>
          <a:p>
            <a:r>
              <a:rPr lang="en-US" sz="2000" dirty="0"/>
              <a:t>(</a:t>
            </a:r>
            <a:r>
              <a:rPr lang="en-US" sz="2000" dirty="0" smtClean="0"/>
              <a:t>f)Milking</a:t>
            </a:r>
            <a:r>
              <a:rPr lang="en-US" sz="2000" dirty="0"/>
              <a:t> </a:t>
            </a:r>
            <a:r>
              <a:rPr lang="en-US" sz="2000" dirty="0" smtClean="0"/>
              <a:t>movement </a:t>
            </a:r>
            <a:r>
              <a:rPr lang="en-US" sz="2000" dirty="0"/>
              <a:t>of finger and thumb distally in an attempt to </a:t>
            </a:r>
            <a:r>
              <a:rPr lang="en-US" sz="2000" dirty="0" smtClean="0"/>
              <a:t>delineate testis.</a:t>
            </a:r>
            <a:endParaRPr lang="en-US" sz="2000" dirty="0"/>
          </a:p>
        </p:txBody>
      </p:sp>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en-US"/>
              <a:t>Transillumination</a:t>
            </a:r>
          </a:p>
        </p:txBody>
      </p:sp>
      <p:pic>
        <p:nvPicPr>
          <p:cNvPr id="10" name="Content Placeholder 9" descr="هیدر3"/>
          <p:cNvPicPr>
            <a:picLocks noGrp="1" noChangeAspect="1"/>
          </p:cNvPicPr>
          <p:nvPr>
            <p:ph sz="half" idx="1"/>
          </p:nvPr>
        </p:nvPicPr>
        <p:blipFill>
          <a:blip r:embed="rId2"/>
          <a:stretch>
            <a:fillRect/>
          </a:stretch>
        </p:blipFill>
        <p:spPr>
          <a:xfrm>
            <a:off x="588010" y="2059940"/>
            <a:ext cx="3874770" cy="3087370"/>
          </a:xfrm>
          <a:prstGeom prst="rect">
            <a:avLst/>
          </a:prstGeom>
        </p:spPr>
      </p:pic>
      <p:pic>
        <p:nvPicPr>
          <p:cNvPr id="11" name="Content Placeholder 10" descr="hYDROCELE01"/>
          <p:cNvPicPr>
            <a:picLocks noGrp="1" noChangeAspect="1"/>
          </p:cNvPicPr>
          <p:nvPr>
            <p:ph sz="half" idx="2"/>
          </p:nvPr>
        </p:nvPicPr>
        <p:blipFill>
          <a:blip r:embed="rId3"/>
          <a:stretch>
            <a:fillRect/>
          </a:stretch>
        </p:blipFill>
        <p:spPr>
          <a:xfrm>
            <a:off x="4981575" y="2059940"/>
            <a:ext cx="2990850" cy="3087370"/>
          </a:xfrm>
          <a:prstGeom prst="rect">
            <a:avLst/>
          </a:prstGeom>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ym typeface="+mn-ea"/>
              </a:rPr>
              <a:t>The cremasteric reflex</a:t>
            </a:r>
            <a:endParaRPr lang="en-US"/>
          </a:p>
        </p:txBody>
      </p:sp>
      <p:sp>
        <p:nvSpPr>
          <p:cNvPr id="4" name="Content Placeholder 3"/>
          <p:cNvSpPr>
            <a:spLocks noGrp="1"/>
          </p:cNvSpPr>
          <p:nvPr>
            <p:ph sz="half" idx="1"/>
          </p:nvPr>
        </p:nvSpPr>
        <p:spPr/>
        <p:txBody>
          <a:bodyPr>
            <a:normAutofit fontScale="85000" lnSpcReduction="20000"/>
          </a:bodyPr>
          <a:lstStyle/>
          <a:p>
            <a:r>
              <a:rPr lang="en-US" dirty="0"/>
              <a:t> is a type of superficial reflex that is present only in the human male. It involves the involuntary contraction of the </a:t>
            </a:r>
            <a:r>
              <a:rPr lang="en-US" dirty="0" err="1"/>
              <a:t>cremaster</a:t>
            </a:r>
            <a:r>
              <a:rPr lang="en-US" dirty="0"/>
              <a:t> muscle when the inner portion of the thigh is lightly stroked. </a:t>
            </a:r>
          </a:p>
          <a:p>
            <a:r>
              <a:rPr lang="en-US" dirty="0"/>
              <a:t>This causes the scrotum and testicle to be pulled into an upward direction. </a:t>
            </a:r>
          </a:p>
          <a:p>
            <a:r>
              <a:rPr lang="en-US" dirty="0"/>
              <a:t>Its absence in older males may sometimes indicate health concerns such as testicular torsion, spinal injury, or a variety of motor neuron disorders.</a:t>
            </a:r>
          </a:p>
        </p:txBody>
      </p:sp>
      <p:pic>
        <p:nvPicPr>
          <p:cNvPr id="7" name="Content Placeholder 6" descr="Reflex.jpg"/>
          <p:cNvPicPr>
            <a:picLocks noGrp="1" noChangeAspect="1"/>
          </p:cNvPicPr>
          <p:nvPr>
            <p:ph sz="half" idx="2"/>
          </p:nvPr>
        </p:nvPicPr>
        <p:blipFill>
          <a:blip r:embed="rId2"/>
          <a:stretch>
            <a:fillRect/>
          </a:stretch>
        </p:blipFill>
        <p:spPr>
          <a:xfrm>
            <a:off x="5286380" y="1857364"/>
            <a:ext cx="2152650" cy="2914653"/>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i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fa-IR"/>
          </a:p>
        </p:txBody>
      </p:sp>
      <p:pic>
        <p:nvPicPr>
          <p:cNvPr id="9" name="Content Placeholder 8" descr="forgotten-reflex-testing-9-638.jpg"/>
          <p:cNvPicPr>
            <a:picLocks noGrp="1" noChangeAspect="1"/>
          </p:cNvPicPr>
          <p:nvPr>
            <p:ph idx="1"/>
          </p:nvPr>
        </p:nvPicPr>
        <p:blipFill>
          <a:blip r:embed="rId2"/>
          <a:stretch>
            <a:fillRect/>
          </a:stretch>
        </p:blipFill>
        <p:spPr>
          <a:xfrm>
            <a:off x="714348" y="1785926"/>
            <a:ext cx="7500990" cy="4286280"/>
          </a:xfrm>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Sphygmomanometer</a:t>
            </a:r>
            <a:endParaRPr lang="fa-IR" dirty="0"/>
          </a:p>
        </p:txBody>
      </p:sp>
      <p:pic>
        <p:nvPicPr>
          <p:cNvPr id="5" name="Content Placeholder 4" descr="slide_2.jpg"/>
          <p:cNvPicPr>
            <a:picLocks noGrp="1" noChangeAspect="1"/>
          </p:cNvPicPr>
          <p:nvPr>
            <p:ph idx="1"/>
          </p:nvPr>
        </p:nvPicPr>
        <p:blipFill>
          <a:blip r:embed="rId2"/>
          <a:stretch>
            <a:fillRect/>
          </a:stretch>
        </p:blipFill>
        <p:spPr>
          <a:xfrm>
            <a:off x="2255308" y="1828800"/>
            <a:ext cx="4633384" cy="3475038"/>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Measurement of Penile Length </a:t>
            </a:r>
            <a:endParaRPr lang="fa-IR" dirty="0"/>
          </a:p>
        </p:txBody>
      </p:sp>
      <p:pic>
        <p:nvPicPr>
          <p:cNvPr id="4098" name="Picture 2"/>
          <p:cNvPicPr>
            <a:picLocks noGrp="1" noChangeAspect="1" noChangeArrowheads="1"/>
          </p:cNvPicPr>
          <p:nvPr>
            <p:ph sz="half" idx="1"/>
          </p:nvPr>
        </p:nvPicPr>
        <p:blipFill>
          <a:blip r:embed="rId2"/>
          <a:stretch>
            <a:fillRect/>
          </a:stretch>
        </p:blipFill>
        <p:spPr bwMode="auto">
          <a:xfrm>
            <a:off x="1143000" y="2144647"/>
            <a:ext cx="3292475" cy="2836994"/>
          </a:xfrm>
          <a:prstGeom prst="rect">
            <a:avLst/>
          </a:prstGeom>
          <a:noFill/>
          <a:ln w="9525">
            <a:noFill/>
            <a:miter lim="800000"/>
            <a:headEnd/>
            <a:tailEnd/>
          </a:ln>
          <a:effectLst/>
        </p:spPr>
      </p:pic>
      <p:sp>
        <p:nvSpPr>
          <p:cNvPr id="8" name="Content Placeholder 7"/>
          <p:cNvSpPr>
            <a:spLocks noGrp="1"/>
          </p:cNvSpPr>
          <p:nvPr>
            <p:ph sz="half" idx="2"/>
          </p:nvPr>
        </p:nvSpPr>
        <p:spPr/>
        <p:txBody>
          <a:bodyPr>
            <a:normAutofit fontScale="92500" lnSpcReduction="20000"/>
          </a:bodyPr>
          <a:lstStyle/>
          <a:p>
            <a:r>
              <a:rPr lang="en-US" dirty="0" smtClean="0"/>
              <a:t>the </a:t>
            </a:r>
            <a:r>
              <a:rPr lang="en-US" dirty="0" err="1" smtClean="0"/>
              <a:t>glans</a:t>
            </a:r>
            <a:r>
              <a:rPr lang="en-US" dirty="0" smtClean="0"/>
              <a:t> penis should be held with the thumb and forefinger, and the measurement should be taken from the pubic </a:t>
            </a:r>
            <a:r>
              <a:rPr lang="en-US" dirty="0" err="1" smtClean="0"/>
              <a:t>ramus</a:t>
            </a:r>
            <a:r>
              <a:rPr lang="en-US" dirty="0" smtClean="0"/>
              <a:t> to the distal tip of the </a:t>
            </a:r>
            <a:r>
              <a:rPr lang="en-US" dirty="0" err="1" smtClean="0"/>
              <a:t>glans</a:t>
            </a:r>
            <a:r>
              <a:rPr lang="en-US" dirty="0" smtClean="0"/>
              <a:t> penis over the dorsal side.</a:t>
            </a:r>
          </a:p>
          <a:p>
            <a:r>
              <a:rPr lang="en-US" dirty="0" smtClean="0"/>
              <a:t> The </a:t>
            </a:r>
            <a:r>
              <a:rPr lang="en-US" dirty="0" err="1" smtClean="0"/>
              <a:t>suprapubic</a:t>
            </a:r>
            <a:r>
              <a:rPr lang="en-US" dirty="0" smtClean="0"/>
              <a:t> fat pad should be pressed inwards as much as possible, and if present, the foreskin must be retracted during the measurement </a:t>
            </a:r>
            <a:endParaRPr lang="fa-IR" dirty="0"/>
          </a:p>
        </p:txBody>
      </p:sp>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fa-IR"/>
          </a:p>
        </p:txBody>
      </p:sp>
      <p:pic>
        <p:nvPicPr>
          <p:cNvPr id="6146" name="Picture 2"/>
          <p:cNvPicPr>
            <a:picLocks noGrp="1" noChangeAspect="1" noChangeArrowheads="1"/>
          </p:cNvPicPr>
          <p:nvPr>
            <p:ph sz="half" idx="1"/>
          </p:nvPr>
        </p:nvPicPr>
        <p:blipFill>
          <a:blip r:embed="rId2"/>
          <a:stretch>
            <a:fillRect/>
          </a:stretch>
        </p:blipFill>
        <p:spPr bwMode="auto">
          <a:xfrm>
            <a:off x="1143000" y="3038543"/>
            <a:ext cx="3292475" cy="1049202"/>
          </a:xfrm>
          <a:prstGeom prst="rect">
            <a:avLst/>
          </a:prstGeom>
          <a:noFill/>
          <a:ln w="9525">
            <a:noFill/>
            <a:miter lim="800000"/>
            <a:headEnd/>
            <a:tailEnd/>
          </a:ln>
          <a:effectLst/>
        </p:spPr>
      </p:pic>
      <p:sp>
        <p:nvSpPr>
          <p:cNvPr id="6" name="Content Placeholder 5"/>
          <p:cNvSpPr>
            <a:spLocks noGrp="1"/>
          </p:cNvSpPr>
          <p:nvPr>
            <p:ph sz="half" idx="2"/>
          </p:nvPr>
        </p:nvSpPr>
        <p:spPr/>
        <p:txBody>
          <a:bodyPr>
            <a:normAutofit fontScale="77500" lnSpcReduction="20000"/>
          </a:bodyPr>
          <a:lstStyle/>
          <a:p>
            <a:r>
              <a:rPr lang="en-US" dirty="0" smtClean="0"/>
              <a:t>A different approach involves the use of a 10 </a:t>
            </a:r>
            <a:r>
              <a:rPr lang="en-US" dirty="0" err="1" smtClean="0"/>
              <a:t>mL</a:t>
            </a:r>
            <a:r>
              <a:rPr lang="en-US" dirty="0" smtClean="0"/>
              <a:t> disposable syringe. The needle-side tip of the syringe is cut off, and the piston is inserted into the syringe on the cut side .</a:t>
            </a:r>
          </a:p>
          <a:p>
            <a:r>
              <a:rPr lang="en-US" dirty="0" smtClean="0"/>
              <a:t>The open side of the syringe is placed on the penis. The piston is pulled back while pressing the fat pads inwards, which causes the penis to be pulled inside the syringe as a result of suction.</a:t>
            </a:r>
          </a:p>
          <a:p>
            <a:r>
              <a:rPr lang="en-US" dirty="0" smtClean="0"/>
              <a:t> Once the penis is stretched inside the syringe, penile length is read from the scale added on the modified syringe. </a:t>
            </a:r>
            <a:endParaRPr lang="fa-IR" dirty="0"/>
          </a:p>
        </p:txBody>
      </p:sp>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MICROPENIS</a:t>
            </a:r>
            <a:endParaRPr lang="fa-IR" dirty="0"/>
          </a:p>
        </p:txBody>
      </p:sp>
      <p:pic>
        <p:nvPicPr>
          <p:cNvPr id="5122" name="Picture 2"/>
          <p:cNvPicPr>
            <a:picLocks noGrp="1" noChangeAspect="1" noChangeArrowheads="1"/>
          </p:cNvPicPr>
          <p:nvPr>
            <p:ph idx="1"/>
          </p:nvPr>
        </p:nvPicPr>
        <p:blipFill>
          <a:blip r:embed="rId2"/>
          <a:stretch>
            <a:fillRect/>
          </a:stretch>
        </p:blipFill>
        <p:spPr bwMode="auto">
          <a:xfrm>
            <a:off x="2589091" y="1828800"/>
            <a:ext cx="3965818" cy="3475038"/>
          </a:xfrm>
          <a:prstGeom prst="rect">
            <a:avLst/>
          </a:prstGeom>
          <a:noFill/>
          <a:ln w="9525">
            <a:noFill/>
            <a:miter lim="800000"/>
            <a:headEnd/>
            <a:tailEnd/>
          </a:ln>
          <a:effectLst/>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type="pic" sz="quarter" idx="13"/>
          </p:nvPr>
        </p:nvPicPr>
        <p:blipFill>
          <a:blip r:embed="rId2"/>
          <a:srcRect l="21276" r="21276"/>
          <a:stretch>
            <a:fillRect/>
          </a:stretch>
        </p:blipFill>
        <p:spPr>
          <a:xfrm>
            <a:off x="744327" y="1113023"/>
            <a:ext cx="2256037" cy="3100533"/>
          </a:xfrm>
          <a:prstGeom prst="rect">
            <a:avLst/>
          </a:prstGeom>
        </p:spPr>
      </p:pic>
      <p:pic>
        <p:nvPicPr>
          <p:cNvPr id="3" name="Content Placeholder 2"/>
          <p:cNvPicPr>
            <a:picLocks noGrp="1" noChangeAspect="1"/>
          </p:cNvPicPr>
          <p:nvPr>
            <p:ph type="pic" sz="quarter" idx="15"/>
          </p:nvPr>
        </p:nvPicPr>
        <p:blipFill>
          <a:blip r:embed="rId3"/>
          <a:srcRect l="22416" r="22416"/>
          <a:stretch>
            <a:fillRect/>
          </a:stretch>
        </p:blipFill>
        <p:spPr>
          <a:prstGeom prst="rect">
            <a:avLst/>
          </a:prstGeom>
        </p:spPr>
      </p:pic>
      <p:sp>
        <p:nvSpPr>
          <p:cNvPr id="8" name="Text Placeholder 7"/>
          <p:cNvSpPr>
            <a:spLocks noGrp="1"/>
          </p:cNvSpPr>
          <p:nvPr>
            <p:ph type="body" sz="quarter" idx="14"/>
          </p:nvPr>
        </p:nvSpPr>
        <p:spPr/>
        <p:txBody>
          <a:bodyPr/>
          <a:lstStyle/>
          <a:p>
            <a:endParaRPr lang="en-GB" dirty="0"/>
          </a:p>
        </p:txBody>
      </p:sp>
      <p:sp>
        <p:nvSpPr>
          <p:cNvPr id="9" name="Text Placeholder 8"/>
          <p:cNvSpPr>
            <a:spLocks noGrp="1"/>
          </p:cNvSpPr>
          <p:nvPr>
            <p:ph type="body" sz="quarter" idx="16"/>
          </p:nvPr>
        </p:nvSpPr>
        <p:spPr/>
        <p:txBody>
          <a:bodyPr/>
          <a:lstStyle/>
          <a:p>
            <a:r>
              <a:rPr lang="en-US" dirty="0" smtClean="0"/>
              <a:t>Concealed(</a:t>
            </a:r>
            <a:r>
              <a:rPr lang="en-US" dirty="0" err="1" smtClean="0"/>
              <a:t>buired</a:t>
            </a:r>
            <a:r>
              <a:rPr lang="en-US" dirty="0" smtClean="0"/>
              <a:t>) penis</a:t>
            </a:r>
            <a:endParaRPr lang="en-GB" dirty="0"/>
          </a:p>
        </p:txBody>
      </p:sp>
      <p:sp>
        <p:nvSpPr>
          <p:cNvPr id="2" name="Title 1"/>
          <p:cNvSpPr>
            <a:spLocks noGrp="1"/>
          </p:cNvSpPr>
          <p:nvPr>
            <p:ph type="title" idx="4294967295"/>
          </p:nvPr>
        </p:nvSpPr>
        <p:spPr>
          <a:xfrm>
            <a:off x="714348" y="5305424"/>
            <a:ext cx="2714644" cy="623905"/>
          </a:xfrm>
        </p:spPr>
        <p:txBody>
          <a:bodyPr>
            <a:normAutofit/>
          </a:bodyPr>
          <a:lstStyle/>
          <a:p>
            <a:endParaRPr lang="en-US" sz="2000" dirty="0"/>
          </a:p>
        </p:txBody>
      </p:sp>
      <p:pic>
        <p:nvPicPr>
          <p:cNvPr id="10" name="Content Placeholder 4"/>
          <p:cNvPicPr>
            <a:picLocks noGrp="1" noChangeAspect="1"/>
          </p:cNvPicPr>
          <p:nvPr>
            <p:ph sz="half" idx="1"/>
          </p:nvPr>
        </p:nvPicPr>
        <p:blipFill>
          <a:blip r:embed="rId4"/>
          <a:stretch>
            <a:fillRect/>
          </a:stretch>
        </p:blipFill>
        <p:spPr>
          <a:xfrm>
            <a:off x="714348" y="4429132"/>
            <a:ext cx="2857520" cy="2129421"/>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ox(in)">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229600" cy="1311910"/>
          </a:xfrm>
        </p:spPr>
        <p:txBody>
          <a:bodyPr>
            <a:normAutofit fontScale="90000"/>
          </a:bodyPr>
          <a:lstStyle/>
          <a:p>
            <a:r>
              <a:rPr lang="en-US" b="1" dirty="0" smtClean="0"/>
              <a:t>Buried penis </a:t>
            </a:r>
            <a:r>
              <a:rPr lang="en-US" dirty="0" smtClean="0"/>
              <a:t>(a), which may be visualized by retraction of the skin lateral to the penile shaft (b).</a:t>
            </a:r>
            <a:r>
              <a:rPr lang="en-GB" dirty="0" smtClean="0"/>
              <a:t/>
            </a:r>
            <a:br>
              <a:rPr lang="en-GB" dirty="0" smtClean="0"/>
            </a:br>
            <a:endParaRPr lang="en-US" dirty="0"/>
          </a:p>
        </p:txBody>
      </p:sp>
      <p:pic>
        <p:nvPicPr>
          <p:cNvPr id="6" name="Content Placeholder 5"/>
          <p:cNvPicPr>
            <a:picLocks noGrp="1" noChangeAspect="1"/>
          </p:cNvPicPr>
          <p:nvPr>
            <p:ph sz="half" idx="2"/>
          </p:nvPr>
        </p:nvPicPr>
        <p:blipFill>
          <a:blip r:embed="rId2"/>
          <a:stretch>
            <a:fillRect/>
          </a:stretch>
        </p:blipFill>
        <p:spPr>
          <a:xfrm>
            <a:off x="5367020" y="1675130"/>
            <a:ext cx="2788285" cy="4036695"/>
          </a:xfrm>
          <a:prstGeom prst="rect">
            <a:avLst/>
          </a:prstGeom>
        </p:spPr>
      </p:pic>
      <p:pic>
        <p:nvPicPr>
          <p:cNvPr id="8" name="Picture 2"/>
          <p:cNvPicPr>
            <a:picLocks noGrp="1" noChangeAspect="1" noChangeArrowheads="1"/>
          </p:cNvPicPr>
          <p:nvPr>
            <p:ph sz="half" idx="1"/>
          </p:nvPr>
        </p:nvPicPr>
        <p:blipFill>
          <a:blip r:embed="rId3"/>
          <a:srcRect/>
          <a:stretch>
            <a:fillRect/>
          </a:stretch>
        </p:blipFill>
        <p:spPr bwMode="auto">
          <a:xfrm>
            <a:off x="500034" y="2285992"/>
            <a:ext cx="4500594" cy="2500330"/>
          </a:xfrm>
          <a:prstGeom prst="rect">
            <a:avLst/>
          </a:prstGeom>
          <a:noFill/>
          <a:ln w="9525">
            <a:noFill/>
            <a:miter lim="800000"/>
            <a:headEnd/>
            <a:tailEnd/>
          </a:ln>
          <a:effectLst/>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4290"/>
            <a:ext cx="7372350" cy="1233510"/>
          </a:xfrm>
        </p:spPr>
        <p:txBody>
          <a:bodyPr>
            <a:normAutofit fontScale="90000"/>
          </a:bodyPr>
          <a:lstStyle/>
          <a:p>
            <a:r>
              <a:rPr lang="en-US" sz="3200" dirty="0" err="1"/>
              <a:t>Phimosis</a:t>
            </a:r>
            <a:r>
              <a:rPr lang="en-US" sz="3200" dirty="0"/>
              <a:t> refers to a conical protrusion of prepuce that cannot be retracted</a:t>
            </a:r>
            <a:br>
              <a:rPr lang="en-US" sz="3200" dirty="0"/>
            </a:br>
            <a:r>
              <a:rPr lang="en-US" sz="3200" dirty="0"/>
              <a:t>proximally.</a:t>
            </a:r>
          </a:p>
        </p:txBody>
      </p:sp>
      <p:pic>
        <p:nvPicPr>
          <p:cNvPr id="11" name="Content Placeholder 10"/>
          <p:cNvPicPr>
            <a:picLocks noGrp="1" noChangeAspect="1"/>
          </p:cNvPicPr>
          <p:nvPr>
            <p:ph sz="half" idx="1"/>
          </p:nvPr>
        </p:nvPicPr>
        <p:blipFill>
          <a:blip r:embed="rId2"/>
          <a:stretch>
            <a:fillRect/>
          </a:stretch>
        </p:blipFill>
        <p:spPr>
          <a:xfrm>
            <a:off x="1143000" y="2400264"/>
            <a:ext cx="3292475" cy="2325759"/>
          </a:xfrm>
          <a:prstGeom prst="rect">
            <a:avLst/>
          </a:prstGeom>
        </p:spPr>
      </p:pic>
      <p:pic>
        <p:nvPicPr>
          <p:cNvPr id="5" name="Content Placeholder 4" descr="deconstruyendo-ideas-y-creencias-en-pediatra-11-638.jpg"/>
          <p:cNvPicPr>
            <a:picLocks noGrp="1" noChangeAspect="1"/>
          </p:cNvPicPr>
          <p:nvPr>
            <p:ph sz="half" idx="2"/>
          </p:nvPr>
        </p:nvPicPr>
        <p:blipFill>
          <a:blip r:embed="rId3"/>
          <a:stretch>
            <a:fillRect/>
          </a:stretch>
        </p:blipFill>
        <p:spPr>
          <a:xfrm>
            <a:off x="4581570" y="2347124"/>
            <a:ext cx="4105230" cy="3082140"/>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Paraphimosis</a:t>
            </a:r>
            <a:endParaRPr lang="en-US" dirty="0"/>
          </a:p>
        </p:txBody>
      </p:sp>
      <p:pic>
        <p:nvPicPr>
          <p:cNvPr id="5" name="Content Placeholder 4"/>
          <p:cNvPicPr>
            <a:picLocks noGrp="1" noChangeAspect="1"/>
          </p:cNvPicPr>
          <p:nvPr>
            <p:ph sz="half" idx="1"/>
          </p:nvPr>
        </p:nvPicPr>
        <p:blipFill>
          <a:blip r:embed="rId2"/>
          <a:stretch>
            <a:fillRect/>
          </a:stretch>
        </p:blipFill>
        <p:spPr>
          <a:xfrm>
            <a:off x="1143000" y="2323867"/>
            <a:ext cx="3292475" cy="2478553"/>
          </a:xfrm>
          <a:prstGeom prst="rect">
            <a:avLst/>
          </a:prstGeom>
        </p:spPr>
      </p:pic>
      <p:pic>
        <p:nvPicPr>
          <p:cNvPr id="6" name="Content Placeholder 5" descr="th.jpg"/>
          <p:cNvPicPr>
            <a:picLocks noGrp="1" noChangeAspect="1"/>
          </p:cNvPicPr>
          <p:nvPr>
            <p:ph sz="half" idx="2"/>
          </p:nvPr>
        </p:nvPicPr>
        <p:blipFill>
          <a:blip r:embed="rId3"/>
          <a:stretch>
            <a:fillRect/>
          </a:stretch>
        </p:blipFill>
        <p:spPr>
          <a:xfrm>
            <a:off x="4857752" y="2428868"/>
            <a:ext cx="3714776" cy="2857520"/>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478"/>
            <a:ext cx="8229600" cy="1143000"/>
          </a:xfrm>
        </p:spPr>
        <p:txBody>
          <a:bodyPr>
            <a:normAutofit/>
          </a:bodyPr>
          <a:lstStyle/>
          <a:p>
            <a:r>
              <a:rPr lang="en-US" sz="2800" dirty="0"/>
              <a:t>Penile </a:t>
            </a:r>
            <a:r>
              <a:rPr lang="en-US" sz="2800" dirty="0" smtClean="0"/>
              <a:t>adhesion </a:t>
            </a:r>
            <a:endParaRPr lang="en-US" dirty="0"/>
          </a:p>
        </p:txBody>
      </p:sp>
      <p:pic>
        <p:nvPicPr>
          <p:cNvPr id="5" name="Content Placeholder 4"/>
          <p:cNvPicPr>
            <a:picLocks noGrp="1" noChangeAspect="1"/>
          </p:cNvPicPr>
          <p:nvPr>
            <p:ph sz="half" idx="1"/>
          </p:nvPr>
        </p:nvPicPr>
        <p:blipFill>
          <a:blip r:embed="rId2"/>
          <a:stretch>
            <a:fillRect/>
          </a:stretch>
        </p:blipFill>
        <p:spPr>
          <a:xfrm>
            <a:off x="1143000" y="2323041"/>
            <a:ext cx="3292475" cy="2480205"/>
          </a:xfrm>
          <a:prstGeom prst="rect">
            <a:avLst/>
          </a:prstGeom>
        </p:spPr>
      </p:pic>
      <p:sp>
        <p:nvSpPr>
          <p:cNvPr id="4" name="Content Placeholder 3"/>
          <p:cNvSpPr>
            <a:spLocks noGrp="1"/>
          </p:cNvSpPr>
          <p:nvPr>
            <p:ph sz="half" idx="2"/>
          </p:nvPr>
        </p:nvSpPr>
        <p:spPr/>
        <p:txBody>
          <a:bodyPr/>
          <a:lstStyle/>
          <a:p>
            <a:r>
              <a:rPr lang="en-US" dirty="0" smtClean="0"/>
              <a:t>Whitish yellow mucosal attachments are noted between the prepuce</a:t>
            </a:r>
            <a:br>
              <a:rPr lang="en-US" dirty="0" smtClean="0"/>
            </a:br>
            <a:r>
              <a:rPr lang="en-US" dirty="0" smtClean="0"/>
              <a:t>and shaft of the penis.</a:t>
            </a:r>
            <a:endParaRPr lang="en-US" dirty="0"/>
          </a:p>
        </p:txBody>
      </p:sp>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b="1" dirty="0" err="1"/>
              <a:t>Glanular</a:t>
            </a:r>
            <a:r>
              <a:rPr lang="en-US" sz="2400" b="1" dirty="0"/>
              <a:t> adhesions and skin bridges </a:t>
            </a:r>
            <a:r>
              <a:rPr lang="en-US" sz="2400" dirty="0"/>
              <a:t>are attachments of the </a:t>
            </a:r>
            <a:r>
              <a:rPr lang="en-US" sz="2400" dirty="0" err="1"/>
              <a:t>glans</a:t>
            </a:r>
            <a:r>
              <a:rPr lang="en-US" sz="2400" dirty="0"/>
              <a:t> and</a:t>
            </a:r>
            <a:br>
              <a:rPr lang="en-US" sz="2400" dirty="0"/>
            </a:br>
            <a:r>
              <a:rPr lang="en-US" sz="2400" dirty="0"/>
              <a:t>penile shaft, which are common complications associated with circumcision.</a:t>
            </a:r>
          </a:p>
        </p:txBody>
      </p:sp>
      <p:pic>
        <p:nvPicPr>
          <p:cNvPr id="6" name="Content Placeholder 5"/>
          <p:cNvPicPr>
            <a:picLocks noGrp="1" noChangeAspect="1"/>
          </p:cNvPicPr>
          <p:nvPr>
            <p:ph sz="half" idx="1"/>
          </p:nvPr>
        </p:nvPicPr>
        <p:blipFill>
          <a:blip r:embed="rId2"/>
          <a:stretch>
            <a:fillRect/>
          </a:stretch>
        </p:blipFill>
        <p:spPr>
          <a:xfrm>
            <a:off x="1143000" y="2453684"/>
            <a:ext cx="3292475" cy="2218919"/>
          </a:xfrm>
          <a:prstGeom prst="rect">
            <a:avLst/>
          </a:prstGeom>
        </p:spPr>
      </p:pic>
      <p:pic>
        <p:nvPicPr>
          <p:cNvPr id="3" name="Content Placeholder 2"/>
          <p:cNvPicPr>
            <a:picLocks noGrp="1" noChangeAspect="1"/>
          </p:cNvPicPr>
          <p:nvPr>
            <p:ph sz="half" idx="2"/>
          </p:nvPr>
        </p:nvPicPr>
        <p:blipFill>
          <a:blip r:embed="rId3"/>
          <a:stretch>
            <a:fillRect/>
          </a:stretch>
        </p:blipFill>
        <p:spPr>
          <a:xfrm>
            <a:off x="5073015" y="2229485"/>
            <a:ext cx="3128645" cy="3266440"/>
          </a:xfrm>
          <a:prstGeom prst="rect">
            <a:avLst/>
          </a:prstGeom>
        </p:spPr>
      </p:pic>
      <p:sp>
        <p:nvSpPr>
          <p:cNvPr id="4" name="Footer Placeholder 3"/>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Coronal </a:t>
            </a:r>
            <a:r>
              <a:rPr lang="en-US" sz="3200" dirty="0" err="1"/>
              <a:t>hypospadias</a:t>
            </a:r>
            <a:r>
              <a:rPr lang="en-US" sz="3200" dirty="0"/>
              <a:t>. </a:t>
            </a:r>
            <a:endParaRPr lang="en-US" dirty="0"/>
          </a:p>
        </p:txBody>
      </p:sp>
      <p:pic>
        <p:nvPicPr>
          <p:cNvPr id="5" name="Content Placeholder 4"/>
          <p:cNvPicPr>
            <a:picLocks noGrp="1" noChangeAspect="1"/>
          </p:cNvPicPr>
          <p:nvPr>
            <p:ph sz="half" idx="1"/>
          </p:nvPr>
        </p:nvPicPr>
        <p:blipFill>
          <a:blip r:embed="rId2"/>
          <a:stretch>
            <a:fillRect/>
          </a:stretch>
        </p:blipFill>
        <p:spPr>
          <a:xfrm>
            <a:off x="1143000" y="2012619"/>
            <a:ext cx="3292475" cy="3101049"/>
          </a:xfrm>
          <a:prstGeom prst="rect">
            <a:avLst/>
          </a:prstGeom>
        </p:spPr>
      </p:pic>
      <p:sp>
        <p:nvSpPr>
          <p:cNvPr id="4" name="Content Placeholder 3"/>
          <p:cNvSpPr>
            <a:spLocks noGrp="1"/>
          </p:cNvSpPr>
          <p:nvPr>
            <p:ph sz="half" idx="2"/>
          </p:nvPr>
        </p:nvSpPr>
        <p:spPr/>
        <p:txBody>
          <a:bodyPr/>
          <a:lstStyle/>
          <a:p>
            <a:r>
              <a:rPr lang="en-US" dirty="0" smtClean="0"/>
              <a:t>Note the ventral </a:t>
            </a:r>
            <a:r>
              <a:rPr lang="en-US" dirty="0" err="1" smtClean="0"/>
              <a:t>meatus</a:t>
            </a:r>
            <a:r>
              <a:rPr lang="en-US" dirty="0" smtClean="0"/>
              <a:t> and associated hooded prepuce.</a:t>
            </a:r>
            <a:endParaRPr lang="en-US" dirty="0"/>
          </a:p>
        </p:txBody>
      </p:sp>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Choosing the Correct Blood Pressure Cuff (Sphygmomanometer)</a:t>
            </a:r>
            <a:endParaRPr lang="fa-IR" dirty="0"/>
          </a:p>
        </p:txBody>
      </p:sp>
      <p:pic>
        <p:nvPicPr>
          <p:cNvPr id="1026" name="Picture 2"/>
          <p:cNvPicPr>
            <a:picLocks noGrp="1" noChangeAspect="1" noChangeArrowheads="1"/>
          </p:cNvPicPr>
          <p:nvPr>
            <p:ph idx="1"/>
          </p:nvPr>
        </p:nvPicPr>
        <p:blipFill>
          <a:blip r:embed="rId2"/>
          <a:srcRect/>
          <a:stretch>
            <a:fillRect/>
          </a:stretch>
        </p:blipFill>
        <p:spPr bwMode="auto">
          <a:xfrm>
            <a:off x="1500166" y="1428736"/>
            <a:ext cx="6143668" cy="5000660"/>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Perineal</a:t>
            </a:r>
            <a:r>
              <a:rPr lang="en-US" dirty="0"/>
              <a:t> </a:t>
            </a:r>
            <a:r>
              <a:rPr lang="en-US" dirty="0" err="1"/>
              <a:t>hypospadias</a:t>
            </a:r>
            <a:endParaRPr lang="en-US" dirty="0"/>
          </a:p>
        </p:txBody>
      </p:sp>
      <p:pic>
        <p:nvPicPr>
          <p:cNvPr id="5" name="Content Placeholder 4"/>
          <p:cNvPicPr>
            <a:picLocks noGrp="1" noChangeAspect="1"/>
          </p:cNvPicPr>
          <p:nvPr>
            <p:ph idx="1"/>
          </p:nvPr>
        </p:nvPicPr>
        <p:blipFill>
          <a:blip r:embed="rId2"/>
          <a:stretch>
            <a:fillRect/>
          </a:stretch>
        </p:blipFill>
        <p:spPr>
          <a:xfrm>
            <a:off x="2926893" y="1828800"/>
            <a:ext cx="3290214" cy="3475038"/>
          </a:xfrm>
          <a:prstGeom prst="rect">
            <a:avLst/>
          </a:prstGeo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congenital-anomalies-ppt-30-728.jpg"/>
          <p:cNvPicPr>
            <a:picLocks noGrp="1" noChangeAspect="1"/>
          </p:cNvPicPr>
          <p:nvPr>
            <p:ph idx="1"/>
          </p:nvPr>
        </p:nvPicPr>
        <p:blipFill>
          <a:blip r:embed="rId2"/>
          <a:stretch>
            <a:fillRect/>
          </a:stretch>
        </p:blipFill>
        <p:spPr>
          <a:xfrm>
            <a:off x="1000100" y="1142984"/>
            <a:ext cx="7358114" cy="5026029"/>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index.jpg"/>
          <p:cNvPicPr>
            <a:picLocks noGrp="1" noChangeAspect="1"/>
          </p:cNvPicPr>
          <p:nvPr>
            <p:ph sz="half" idx="1"/>
          </p:nvPr>
        </p:nvPicPr>
        <p:blipFill>
          <a:blip r:embed="rId2"/>
          <a:stretch>
            <a:fillRect/>
          </a:stretch>
        </p:blipFill>
        <p:spPr>
          <a:xfrm>
            <a:off x="428596" y="2357430"/>
            <a:ext cx="3214710" cy="2357453"/>
          </a:xfrm>
        </p:spPr>
      </p:pic>
      <p:pic>
        <p:nvPicPr>
          <p:cNvPr id="6" name="Content Placeholder 5" descr="ANvY0Zkxyp4Zu7CpVmw7KQ_m.jpg"/>
          <p:cNvPicPr>
            <a:picLocks noGrp="1" noChangeAspect="1"/>
          </p:cNvPicPr>
          <p:nvPr>
            <p:ph sz="half" idx="2"/>
          </p:nvPr>
        </p:nvPicPr>
        <p:blipFill>
          <a:blip r:embed="rId3"/>
          <a:stretch>
            <a:fillRect/>
          </a:stretch>
        </p:blipFill>
        <p:spPr>
          <a:xfrm>
            <a:off x="5357818" y="2000240"/>
            <a:ext cx="2428891" cy="2976099"/>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Hypospedias</a:t>
            </a:r>
          </a:p>
        </p:txBody>
      </p:sp>
      <p:pic>
        <p:nvPicPr>
          <p:cNvPr id="10" name="Content Placeholder 9"/>
          <p:cNvPicPr>
            <a:picLocks noGrp="1" noChangeAspect="1"/>
          </p:cNvPicPr>
          <p:nvPr>
            <p:ph idx="1"/>
          </p:nvPr>
        </p:nvPicPr>
        <p:blipFill>
          <a:blip r:embed="rId2"/>
          <a:stretch>
            <a:fillRect/>
          </a:stretch>
        </p:blipFill>
        <p:spPr>
          <a:xfrm>
            <a:off x="1412240" y="1527175"/>
            <a:ext cx="5781040" cy="4681855"/>
          </a:xfrm>
          <a:prstGeom prst="rect">
            <a:avLst/>
          </a:prstGeom>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Testicular torsion</a:t>
            </a:r>
          </a:p>
        </p:txBody>
      </p:sp>
      <p:pic>
        <p:nvPicPr>
          <p:cNvPr id="3" name="Content Placeholder 2"/>
          <p:cNvPicPr>
            <a:picLocks noGrp="1" noChangeAspect="1"/>
          </p:cNvPicPr>
          <p:nvPr>
            <p:ph sz="half" idx="1"/>
          </p:nvPr>
        </p:nvPicPr>
        <p:blipFill>
          <a:blip r:embed="rId2"/>
          <a:stretch>
            <a:fillRect/>
          </a:stretch>
        </p:blipFill>
        <p:spPr>
          <a:xfrm>
            <a:off x="734695" y="2469515"/>
            <a:ext cx="3651250" cy="2407920"/>
          </a:xfrm>
          <a:prstGeom prst="rect">
            <a:avLst/>
          </a:prstGeom>
        </p:spPr>
      </p:pic>
      <p:pic>
        <p:nvPicPr>
          <p:cNvPr id="10" name="Content Placeholder 9" descr="images (1)"/>
          <p:cNvPicPr>
            <a:picLocks noGrp="1" noChangeAspect="1"/>
          </p:cNvPicPr>
          <p:nvPr>
            <p:ph sz="half" idx="2"/>
          </p:nvPr>
        </p:nvPicPr>
        <p:blipFill>
          <a:blip r:embed="rId3"/>
          <a:stretch>
            <a:fillRect/>
          </a:stretch>
        </p:blipFill>
        <p:spPr>
          <a:xfrm>
            <a:off x="5175250" y="2382520"/>
            <a:ext cx="2982595" cy="2582545"/>
          </a:xfrm>
          <a:prstGeom prst="rect">
            <a:avLst/>
          </a:prstGeom>
        </p:spPr>
      </p:pic>
      <p:sp>
        <p:nvSpPr>
          <p:cNvPr id="4" name="Footer Placeholder 3"/>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Chordee</a:t>
            </a:r>
            <a:endParaRPr lang="en-US" dirty="0"/>
          </a:p>
        </p:txBody>
      </p:sp>
      <p:pic>
        <p:nvPicPr>
          <p:cNvPr id="5" name="Content Placeholder 4"/>
          <p:cNvPicPr>
            <a:picLocks noGrp="1" noChangeAspect="1"/>
          </p:cNvPicPr>
          <p:nvPr>
            <p:ph sz="half" idx="1"/>
          </p:nvPr>
        </p:nvPicPr>
        <p:blipFill>
          <a:blip r:embed="rId2"/>
          <a:stretch>
            <a:fillRect/>
          </a:stretch>
        </p:blipFill>
        <p:spPr>
          <a:xfrm>
            <a:off x="457200" y="2070100"/>
            <a:ext cx="4038600" cy="3556000"/>
          </a:xfrm>
          <a:prstGeom prst="rect">
            <a:avLst/>
          </a:prstGeom>
        </p:spPr>
      </p:pic>
      <p:sp>
        <p:nvSpPr>
          <p:cNvPr id="4" name="Content Placeholder 3"/>
          <p:cNvSpPr>
            <a:spLocks noGrp="1"/>
          </p:cNvSpPr>
          <p:nvPr>
            <p:ph sz="half" idx="2"/>
          </p:nvPr>
        </p:nvSpPr>
        <p:spPr/>
        <p:txBody>
          <a:bodyPr/>
          <a:lstStyle/>
          <a:p>
            <a:r>
              <a:rPr lang="en-US" dirty="0" smtClean="0"/>
              <a:t>A ventral curvature of the penis is evident</a:t>
            </a:r>
            <a:endParaRPr lang="en-US" dirty="0"/>
          </a:p>
        </p:txBody>
      </p:sp>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Penile </a:t>
            </a:r>
            <a:r>
              <a:rPr lang="en-US" sz="3200" dirty="0" smtClean="0"/>
              <a:t>torsion</a:t>
            </a:r>
            <a:endParaRPr lang="en-US" sz="3200" dirty="0"/>
          </a:p>
        </p:txBody>
      </p:sp>
      <p:pic>
        <p:nvPicPr>
          <p:cNvPr id="5" name="Content Placeholder 4"/>
          <p:cNvPicPr>
            <a:picLocks noGrp="1" noChangeAspect="1"/>
          </p:cNvPicPr>
          <p:nvPr>
            <p:ph sz="half" idx="1"/>
          </p:nvPr>
        </p:nvPicPr>
        <p:blipFill>
          <a:blip r:embed="rId2"/>
          <a:stretch>
            <a:fillRect/>
          </a:stretch>
        </p:blipFill>
        <p:spPr>
          <a:xfrm>
            <a:off x="1143000" y="2300009"/>
            <a:ext cx="3292475" cy="2526270"/>
          </a:xfrm>
          <a:prstGeom prst="rect">
            <a:avLst/>
          </a:prstGeom>
        </p:spPr>
      </p:pic>
      <p:sp>
        <p:nvSpPr>
          <p:cNvPr id="4" name="Content Placeholder 3"/>
          <p:cNvSpPr>
            <a:spLocks noGrp="1"/>
          </p:cNvSpPr>
          <p:nvPr>
            <p:ph sz="half" idx="2"/>
          </p:nvPr>
        </p:nvSpPr>
        <p:spPr/>
        <p:txBody>
          <a:bodyPr/>
          <a:lstStyle/>
          <a:p>
            <a:r>
              <a:rPr lang="en-US" dirty="0" smtClean="0"/>
              <a:t>Note the counterclockwise rotation of the penile </a:t>
            </a:r>
            <a:r>
              <a:rPr lang="en-US" dirty="0" err="1" smtClean="0"/>
              <a:t>meatus</a:t>
            </a:r>
            <a:r>
              <a:rPr lang="en-US" dirty="0" smtClean="0"/>
              <a:t> and shaft.</a:t>
            </a:r>
            <a:endParaRPr lang="en-US" dirty="0"/>
          </a:p>
        </p:txBody>
      </p:sp>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AMBIGUS GENITALIA</a:t>
            </a:r>
            <a:endParaRPr lang="en-US" dirty="0"/>
          </a:p>
        </p:txBody>
      </p:sp>
      <p:pic>
        <p:nvPicPr>
          <p:cNvPr id="5" name="Content Placeholder 4"/>
          <p:cNvPicPr>
            <a:picLocks noGrp="1" noChangeAspect="1"/>
          </p:cNvPicPr>
          <p:nvPr>
            <p:ph sz="half" idx="1"/>
          </p:nvPr>
        </p:nvPicPr>
        <p:blipFill>
          <a:blip r:embed="rId2"/>
          <a:stretch>
            <a:fillRect/>
          </a:stretch>
        </p:blipFill>
        <p:spPr>
          <a:xfrm>
            <a:off x="1358052" y="1825625"/>
            <a:ext cx="2862371" cy="3475038"/>
          </a:xfrm>
          <a:prstGeom prst="rect">
            <a:avLst/>
          </a:prstGeom>
        </p:spPr>
      </p:pic>
      <p:pic>
        <p:nvPicPr>
          <p:cNvPr id="6" name="Content Placeholder 5"/>
          <p:cNvPicPr>
            <a:picLocks noGrp="1" noChangeAspect="1"/>
          </p:cNvPicPr>
          <p:nvPr>
            <p:ph sz="half" idx="2"/>
          </p:nvPr>
        </p:nvPicPr>
        <p:blipFill>
          <a:blip r:embed="rId3"/>
          <a:stretch>
            <a:fillRect/>
          </a:stretch>
        </p:blipFill>
        <p:spPr>
          <a:xfrm>
            <a:off x="4708525" y="2486489"/>
            <a:ext cx="3292475" cy="2153310"/>
          </a:xfrm>
          <a:prstGeom prst="rect">
            <a:avLst/>
          </a:prstGeo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Webbed Scrotum</a:t>
            </a:r>
            <a:endParaRPr lang="en-US" dirty="0"/>
          </a:p>
        </p:txBody>
      </p:sp>
      <p:pic>
        <p:nvPicPr>
          <p:cNvPr id="2050" name="Picture 2"/>
          <p:cNvPicPr>
            <a:picLocks noGrp="1" noChangeAspect="1" noChangeArrowheads="1"/>
          </p:cNvPicPr>
          <p:nvPr>
            <p:ph idx="1"/>
          </p:nvPr>
        </p:nvPicPr>
        <p:blipFill>
          <a:blip r:embed="rId2"/>
          <a:stretch>
            <a:fillRect/>
          </a:stretch>
        </p:blipFill>
        <p:spPr bwMode="auto">
          <a:xfrm>
            <a:off x="2520422" y="1828800"/>
            <a:ext cx="4103155" cy="3475038"/>
          </a:xfrm>
          <a:prstGeom prst="rect">
            <a:avLst/>
          </a:prstGeom>
          <a:noFill/>
          <a:ln w="9525">
            <a:noFill/>
            <a:miter lim="800000"/>
            <a:headEnd/>
            <a:tailEnd/>
          </a:ln>
          <a:effectLst/>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Bifid Scrotum</a:t>
            </a:r>
          </a:p>
        </p:txBody>
      </p:sp>
      <p:pic>
        <p:nvPicPr>
          <p:cNvPr id="5" name="Content Placeholder 4" descr="download (4).jpg"/>
          <p:cNvPicPr>
            <a:picLocks noGrp="1" noChangeAspect="1"/>
          </p:cNvPicPr>
          <p:nvPr>
            <p:ph idx="1"/>
          </p:nvPr>
        </p:nvPicPr>
        <p:blipFill>
          <a:blip r:embed="rId2"/>
          <a:stretch>
            <a:fillRect/>
          </a:stretch>
        </p:blipFill>
        <p:spPr>
          <a:xfrm>
            <a:off x="2143108" y="1714488"/>
            <a:ext cx="3929090" cy="3929090"/>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050" name="Picture 2"/>
          <p:cNvPicPr>
            <a:picLocks noGrp="1" noChangeAspect="1" noChangeArrowheads="1"/>
          </p:cNvPicPr>
          <p:nvPr>
            <p:ph idx="1"/>
          </p:nvPr>
        </p:nvPicPr>
        <p:blipFill>
          <a:blip r:embed="rId2"/>
          <a:srcRect/>
          <a:stretch>
            <a:fillRect/>
          </a:stretch>
        </p:blipFill>
        <p:spPr bwMode="auto">
          <a:xfrm>
            <a:off x="928662" y="1571612"/>
            <a:ext cx="7215237" cy="4339444"/>
          </a:xfrm>
          <a:prstGeom prst="rect">
            <a:avLst/>
          </a:prstGeom>
          <a:noFill/>
          <a:ln w="9525">
            <a:noFill/>
            <a:miter lim="800000"/>
            <a:headEnd/>
            <a:tailEnd/>
          </a:ln>
          <a:effectLst/>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Aphallia</a:t>
            </a:r>
            <a:endParaRPr lang="en-US" dirty="0"/>
          </a:p>
        </p:txBody>
      </p:sp>
      <p:pic>
        <p:nvPicPr>
          <p:cNvPr id="5" name="Content Placeholder 4" descr="Fig-22-Neonate-with-aphallia-and-normal-testicle (1).png"/>
          <p:cNvPicPr>
            <a:picLocks noGrp="1" noChangeAspect="1"/>
          </p:cNvPicPr>
          <p:nvPr>
            <p:ph sz="half" idx="1"/>
          </p:nvPr>
        </p:nvPicPr>
        <p:blipFill>
          <a:blip r:embed="rId2"/>
          <a:stretch>
            <a:fillRect/>
          </a:stretch>
        </p:blipFill>
        <p:spPr>
          <a:xfrm>
            <a:off x="1334484" y="1825625"/>
            <a:ext cx="2909507" cy="3475038"/>
          </a:xfrm>
        </p:spPr>
      </p:pic>
      <p:pic>
        <p:nvPicPr>
          <p:cNvPr id="6" name="Content Placeholder 5" descr="Fig-23-Aphallia-without-urethral-opening.png"/>
          <p:cNvPicPr>
            <a:picLocks noGrp="1" noChangeAspect="1"/>
          </p:cNvPicPr>
          <p:nvPr>
            <p:ph sz="half" idx="2"/>
          </p:nvPr>
        </p:nvPicPr>
        <p:blipFill>
          <a:blip r:embed="rId3"/>
          <a:stretch>
            <a:fillRect/>
          </a:stretch>
        </p:blipFill>
        <p:spPr>
          <a:xfrm>
            <a:off x="4708525" y="2329518"/>
            <a:ext cx="3292475" cy="2467251"/>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MEATAL STENOSIS</a:t>
            </a:r>
            <a:br>
              <a:rPr lang="en-US" dirty="0" smtClean="0"/>
            </a:br>
            <a:endParaRPr lang="en-US" dirty="0"/>
          </a:p>
        </p:txBody>
      </p:sp>
      <p:pic>
        <p:nvPicPr>
          <p:cNvPr id="9" name="Content Placeholder 8" descr="Fig-249-Postcircumcision-meatal-stenosis.png"/>
          <p:cNvPicPr>
            <a:picLocks noGrp="1" noChangeAspect="1"/>
          </p:cNvPicPr>
          <p:nvPr>
            <p:ph sz="half" idx="1"/>
          </p:nvPr>
        </p:nvPicPr>
        <p:blipFill>
          <a:blip r:embed="rId2"/>
          <a:stretch>
            <a:fillRect/>
          </a:stretch>
        </p:blipFill>
        <p:spPr>
          <a:xfrm>
            <a:off x="614362" y="2143116"/>
            <a:ext cx="3724275" cy="2872590"/>
          </a:xfrm>
        </p:spPr>
      </p:pic>
      <p:pic>
        <p:nvPicPr>
          <p:cNvPr id="10" name="Content Placeholder 9" descr="dermatoses__clip_image002_0001.jpg"/>
          <p:cNvPicPr>
            <a:picLocks noGrp="1" noChangeAspect="1"/>
          </p:cNvPicPr>
          <p:nvPr>
            <p:ph sz="half" idx="2"/>
          </p:nvPr>
        </p:nvPicPr>
        <p:blipFill>
          <a:blip r:embed="rId3"/>
          <a:stretch>
            <a:fillRect/>
          </a:stretch>
        </p:blipFill>
        <p:spPr>
          <a:xfrm>
            <a:off x="5181600" y="2285993"/>
            <a:ext cx="2971800" cy="2705902"/>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Meatal</a:t>
            </a:r>
            <a:r>
              <a:rPr lang="en-US" dirty="0" smtClean="0"/>
              <a:t> duplication</a:t>
            </a:r>
            <a:br>
              <a:rPr lang="en-US" dirty="0" smtClean="0"/>
            </a:br>
            <a:endParaRPr lang="fa-IR" dirty="0"/>
          </a:p>
        </p:txBody>
      </p:sp>
      <p:pic>
        <p:nvPicPr>
          <p:cNvPr id="5" name="Content Placeholder 4" descr="Fig-254-Meatal-duplication-without-hypospadias.png"/>
          <p:cNvPicPr>
            <a:picLocks noGrp="1" noChangeAspect="1"/>
          </p:cNvPicPr>
          <p:nvPr>
            <p:ph idx="1"/>
          </p:nvPr>
        </p:nvPicPr>
        <p:blipFill>
          <a:blip r:embed="rId2"/>
          <a:stretch>
            <a:fillRect/>
          </a:stretch>
        </p:blipFill>
        <p:spPr>
          <a:xfrm>
            <a:off x="2709862" y="2170906"/>
            <a:ext cx="3724275" cy="2790825"/>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Hydrocele</a:t>
            </a:r>
            <a:r>
              <a:rPr lang="en-US" dirty="0"/>
              <a:t/>
            </a:r>
            <a:br>
              <a:rPr lang="en-US" dirty="0"/>
            </a:br>
            <a:endParaRPr lang="en-US" dirty="0"/>
          </a:p>
        </p:txBody>
      </p:sp>
      <p:pic>
        <p:nvPicPr>
          <p:cNvPr id="5" name="Content Placeholder 4" descr="images.jpg"/>
          <p:cNvPicPr>
            <a:picLocks noGrp="1" noChangeAspect="1"/>
          </p:cNvPicPr>
          <p:nvPr>
            <p:ph idx="1"/>
          </p:nvPr>
        </p:nvPicPr>
        <p:blipFill>
          <a:blip r:embed="rId2"/>
          <a:stretch>
            <a:fillRect/>
          </a:stretch>
        </p:blipFill>
        <p:spPr>
          <a:xfrm>
            <a:off x="1714480" y="1928802"/>
            <a:ext cx="4643470" cy="3143271"/>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TORSION OF THE APPENDIX TESTIS</a:t>
            </a:r>
          </a:p>
        </p:txBody>
      </p:sp>
      <p:sp>
        <p:nvSpPr>
          <p:cNvPr id="3" name="Text Placeholder 2"/>
          <p:cNvSpPr>
            <a:spLocks noGrp="1"/>
          </p:cNvSpPr>
          <p:nvPr>
            <p:ph type="body" idx="1"/>
          </p:nvPr>
        </p:nvSpPr>
        <p:spPr>
          <a:xfrm>
            <a:off x="571472" y="1828801"/>
            <a:ext cx="3357586" cy="528630"/>
          </a:xfrm>
        </p:spPr>
        <p:txBody>
          <a:bodyPr>
            <a:normAutofit fontScale="75000" lnSpcReduction="20000"/>
          </a:bodyPr>
          <a:lstStyle/>
          <a:p>
            <a:endParaRPr lang="en-US" dirty="0">
              <a:sym typeface="+mn-ea"/>
            </a:endParaRPr>
          </a:p>
          <a:p>
            <a:r>
              <a:rPr lang="en-US" sz="2800" dirty="0">
                <a:sym typeface="+mn-ea"/>
              </a:rPr>
              <a:t>"blue dot" sign</a:t>
            </a:r>
          </a:p>
          <a:p>
            <a:endParaRPr lang="en-US" dirty="0"/>
          </a:p>
        </p:txBody>
      </p:sp>
      <p:pic>
        <p:nvPicPr>
          <p:cNvPr id="7" name="Content Placeholder 6"/>
          <p:cNvPicPr>
            <a:picLocks noGrp="1" noChangeAspect="1"/>
          </p:cNvPicPr>
          <p:nvPr>
            <p:ph sz="half" idx="2"/>
          </p:nvPr>
        </p:nvPicPr>
        <p:blipFill>
          <a:blip r:embed="rId2"/>
          <a:stretch>
            <a:fillRect/>
          </a:stretch>
        </p:blipFill>
        <p:spPr>
          <a:xfrm>
            <a:off x="529590" y="2351405"/>
            <a:ext cx="3418840" cy="3774440"/>
          </a:xfrm>
          <a:prstGeom prst="rect">
            <a:avLst/>
          </a:prstGeom>
        </p:spPr>
      </p:pic>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normAutofit fontScale="92500" lnSpcReduction="10000"/>
          </a:bodyPr>
          <a:lstStyle/>
          <a:p>
            <a:r>
              <a:rPr lang="en-US" dirty="0"/>
              <a:t>The appendix testis is a 0.3 cm </a:t>
            </a:r>
            <a:r>
              <a:rPr lang="en-US" dirty="0" err="1"/>
              <a:t>pedunculated</a:t>
            </a:r>
            <a:r>
              <a:rPr lang="en-US" dirty="0"/>
              <a:t> structure on the </a:t>
            </a:r>
            <a:r>
              <a:rPr lang="en-US" dirty="0" err="1"/>
              <a:t>anterosuperior</a:t>
            </a:r>
            <a:r>
              <a:rPr lang="en-US" dirty="0"/>
              <a:t> aspect of the testis. Torsion can produce testicular pain that ranges from mild to severe. Infarction and necrosis of the appendix testis can be seen as a "blue dot" sign</a:t>
            </a:r>
          </a:p>
        </p:txBody>
      </p:sp>
      <p:sp>
        <p:nvSpPr>
          <p:cNvPr id="4" name="Footer Placeholder 3"/>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ox(i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a:p>
        </p:txBody>
      </p:sp>
      <p:pic>
        <p:nvPicPr>
          <p:cNvPr id="9" name="Content Placeholder 8" descr="slide_50.jpg"/>
          <p:cNvPicPr>
            <a:picLocks noGrp="1" noChangeAspect="1"/>
          </p:cNvPicPr>
          <p:nvPr>
            <p:ph idx="1"/>
          </p:nvPr>
        </p:nvPicPr>
        <p:blipFill>
          <a:blip r:embed="rId2"/>
          <a:stretch>
            <a:fillRect/>
          </a:stretch>
        </p:blipFill>
        <p:spPr>
          <a:xfrm>
            <a:off x="1000100" y="1285860"/>
            <a:ext cx="6572296" cy="4429156"/>
          </a:xfrm>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073"/>
          <p:cNvPicPr>
            <a:picLocks noChangeAspect="1"/>
          </p:cNvPicPr>
          <p:nvPr/>
        </p:nvPicPr>
        <p:blipFill>
          <a:blip r:embed="rId2"/>
          <a:stretch>
            <a:fillRect/>
          </a:stretch>
        </p:blipFill>
        <p:spPr>
          <a:xfrm>
            <a:off x="1282700" y="0"/>
            <a:ext cx="6578600" cy="6197600"/>
          </a:xfrm>
          <a:prstGeom prst="rect">
            <a:avLst/>
          </a:prstGeom>
          <a:noFill/>
          <a:ln w="9525">
            <a:noFill/>
          </a:ln>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fa-IR"/>
          </a:p>
        </p:txBody>
      </p:sp>
      <p:pic>
        <p:nvPicPr>
          <p:cNvPr id="5" name="Content Placeholder 4" descr="images3.jpg"/>
          <p:cNvPicPr>
            <a:picLocks noGrp="1" noChangeAspect="1"/>
          </p:cNvPicPr>
          <p:nvPr>
            <p:ph idx="1"/>
          </p:nvPr>
        </p:nvPicPr>
        <p:blipFill>
          <a:blip r:embed="rId2"/>
          <a:stretch>
            <a:fillRect/>
          </a:stretch>
        </p:blipFill>
        <p:spPr>
          <a:xfrm>
            <a:off x="1785918" y="1714488"/>
            <a:ext cx="4786346" cy="4357718"/>
          </a:xfrm>
        </p:spPr>
      </p:pic>
      <p:pic>
        <p:nvPicPr>
          <p:cNvPr id="1026" name="Picture 2" descr="C:\Users\library\Pictures\slide_37.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Irritant contact dermatitis</a:t>
            </a:r>
            <a:endParaRPr lang="fa-IR" dirty="0"/>
          </a:p>
        </p:txBody>
      </p:sp>
      <p:pic>
        <p:nvPicPr>
          <p:cNvPr id="7" name="Content Placeholder 6" descr="download (1).jpg"/>
          <p:cNvPicPr>
            <a:picLocks noGrp="1" noChangeAspect="1"/>
          </p:cNvPicPr>
          <p:nvPr>
            <p:ph idx="1"/>
          </p:nvPr>
        </p:nvPicPr>
        <p:blipFill>
          <a:blip r:embed="rId2"/>
          <a:stretch>
            <a:fillRect/>
          </a:stretch>
        </p:blipFill>
        <p:spPr>
          <a:xfrm>
            <a:off x="2071670" y="2214554"/>
            <a:ext cx="4643469" cy="2786082"/>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Diaper </a:t>
            </a:r>
            <a:r>
              <a:rPr lang="en-US" dirty="0" err="1" smtClean="0"/>
              <a:t>candidiasis</a:t>
            </a:r>
            <a:endParaRPr lang="fa-IR" dirty="0"/>
          </a:p>
        </p:txBody>
      </p:sp>
      <p:pic>
        <p:nvPicPr>
          <p:cNvPr id="7" name="Content Placeholder 6" descr="candida_diaper.jpg"/>
          <p:cNvPicPr>
            <a:picLocks noGrp="1" noChangeAspect="1"/>
          </p:cNvPicPr>
          <p:nvPr>
            <p:ph sz="half" idx="1"/>
          </p:nvPr>
        </p:nvPicPr>
        <p:blipFill>
          <a:blip r:embed="rId2"/>
          <a:stretch>
            <a:fillRect/>
          </a:stretch>
        </p:blipFill>
        <p:spPr>
          <a:xfrm>
            <a:off x="1486098" y="1825625"/>
            <a:ext cx="2606279" cy="3475038"/>
          </a:xfrm>
        </p:spPr>
      </p:pic>
      <p:pic>
        <p:nvPicPr>
          <p:cNvPr id="8" name="Content Placeholder 7" descr="M2200027-Nappy_rash_due_to_Candida_infection-SPL.jpg"/>
          <p:cNvPicPr>
            <a:picLocks noGrp="1" noChangeAspect="1"/>
          </p:cNvPicPr>
          <p:nvPr>
            <p:ph sz="half" idx="2"/>
          </p:nvPr>
        </p:nvPicPr>
        <p:blipFill>
          <a:blip r:embed="rId3"/>
          <a:stretch>
            <a:fillRect/>
          </a:stretch>
        </p:blipFill>
        <p:spPr>
          <a:xfrm>
            <a:off x="4500562" y="1857364"/>
            <a:ext cx="2928958" cy="3429024"/>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Content Placeholder 3"/>
          <p:cNvSpPr>
            <a:spLocks noGrp="1"/>
          </p:cNvSpPr>
          <p:nvPr>
            <p:ph sz="half" idx="2"/>
          </p:nvPr>
        </p:nvSpPr>
        <p:spPr/>
        <p:txBody>
          <a:bodyPr/>
          <a:lstStyle/>
          <a:p>
            <a:r>
              <a:rPr lang="en-US" dirty="0" smtClean="0"/>
              <a:t>As you palpate the radial artery with the fingers of one hand, rapidly inflate the cuff until the radial pulse disappears. Read this pressure on the manometer and </a:t>
            </a:r>
            <a:r>
              <a:rPr lang="en-US" i="1" dirty="0" smtClean="0"/>
              <a:t>add 30 mm Hg.</a:t>
            </a:r>
            <a:endParaRPr lang="fa-IR" dirty="0" smtClean="0"/>
          </a:p>
          <a:p>
            <a:endParaRPr lang="en-GB" dirty="0"/>
          </a:p>
        </p:txBody>
      </p:sp>
      <p:pic>
        <p:nvPicPr>
          <p:cNvPr id="1026" name="Picture 2"/>
          <p:cNvPicPr>
            <a:picLocks noGrp="1" noChangeAspect="1" noChangeArrowheads="1"/>
          </p:cNvPicPr>
          <p:nvPr>
            <p:ph sz="half" idx="1"/>
          </p:nvPr>
        </p:nvPicPr>
        <p:blipFill>
          <a:blip r:embed="rId2"/>
          <a:srcRect/>
          <a:stretch>
            <a:fillRect/>
          </a:stretch>
        </p:blipFill>
        <p:spPr bwMode="auto">
          <a:xfrm>
            <a:off x="1000100" y="2000240"/>
            <a:ext cx="3143272" cy="3143272"/>
          </a:xfrm>
          <a:prstGeom prst="rect">
            <a:avLst/>
          </a:prstGeom>
          <a:noFill/>
          <a:ln w="9525">
            <a:noFill/>
            <a:miter lim="800000"/>
            <a:headEnd/>
            <a:tailEnd/>
          </a:ln>
          <a:effectLst/>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Diaper dermatitis</a:t>
            </a:r>
            <a:endParaRPr lang="fa-IR" dirty="0"/>
          </a:p>
        </p:txBody>
      </p:sp>
      <p:pic>
        <p:nvPicPr>
          <p:cNvPr id="7" name="Content Placeholder 6" descr="download (2).jpg"/>
          <p:cNvPicPr>
            <a:picLocks noGrp="1" noChangeAspect="1"/>
          </p:cNvPicPr>
          <p:nvPr>
            <p:ph sz="half" idx="1"/>
          </p:nvPr>
        </p:nvPicPr>
        <p:blipFill>
          <a:blip r:embed="rId2"/>
          <a:stretch>
            <a:fillRect/>
          </a:stretch>
        </p:blipFill>
        <p:spPr>
          <a:xfrm>
            <a:off x="785786" y="2071678"/>
            <a:ext cx="3236939" cy="2415391"/>
          </a:xfrm>
        </p:spPr>
      </p:pic>
      <p:pic>
        <p:nvPicPr>
          <p:cNvPr id="8" name="Content Placeholder 7" descr="fl00090-diaper-rash.jpg"/>
          <p:cNvPicPr>
            <a:picLocks noGrp="1" noChangeAspect="1"/>
          </p:cNvPicPr>
          <p:nvPr>
            <p:ph sz="half" idx="2"/>
          </p:nvPr>
        </p:nvPicPr>
        <p:blipFill>
          <a:blip r:embed="rId3"/>
          <a:stretch>
            <a:fillRect/>
          </a:stretch>
        </p:blipFill>
        <p:spPr>
          <a:xfrm>
            <a:off x="4708525" y="2143117"/>
            <a:ext cx="3292475" cy="2286016"/>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Zinc def.</a:t>
            </a:r>
            <a:endParaRPr lang="fa-IR" dirty="0"/>
          </a:p>
        </p:txBody>
      </p:sp>
      <p:pic>
        <p:nvPicPr>
          <p:cNvPr id="7" name="Content Placeholder 6" descr="download (3).jpg"/>
          <p:cNvPicPr>
            <a:picLocks noGrp="1" noChangeAspect="1"/>
          </p:cNvPicPr>
          <p:nvPr>
            <p:ph sz="half" idx="1"/>
          </p:nvPr>
        </p:nvPicPr>
        <p:blipFill>
          <a:blip r:embed="rId2"/>
          <a:stretch>
            <a:fillRect/>
          </a:stretch>
        </p:blipFill>
        <p:spPr>
          <a:xfrm>
            <a:off x="1571605" y="1714488"/>
            <a:ext cx="2289196" cy="3643337"/>
          </a:xfrm>
        </p:spPr>
      </p:pic>
      <p:pic>
        <p:nvPicPr>
          <p:cNvPr id="8" name="Content Placeholder 7" descr="images (2).jpg"/>
          <p:cNvPicPr>
            <a:picLocks noGrp="1" noChangeAspect="1"/>
          </p:cNvPicPr>
          <p:nvPr>
            <p:ph sz="half" idx="2"/>
          </p:nvPr>
        </p:nvPicPr>
        <p:blipFill>
          <a:blip r:embed="rId3"/>
          <a:stretch>
            <a:fillRect/>
          </a:stretch>
        </p:blipFill>
        <p:spPr>
          <a:xfrm>
            <a:off x="5045075" y="1643050"/>
            <a:ext cx="2619375" cy="3643338"/>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Infantile </a:t>
            </a:r>
            <a:r>
              <a:rPr lang="en-US" b="1" dirty="0" err="1" smtClean="0"/>
              <a:t>seborrheic</a:t>
            </a:r>
            <a:r>
              <a:rPr lang="en-US" b="1" dirty="0" smtClean="0"/>
              <a:t> dermatitis involving the diaper area</a:t>
            </a:r>
            <a:endParaRPr lang="fa-IR" dirty="0"/>
          </a:p>
        </p:txBody>
      </p:sp>
      <p:pic>
        <p:nvPicPr>
          <p:cNvPr id="7" name="Content Placeholder 6" descr="Seborr_derm_diaper_area.jpg"/>
          <p:cNvPicPr>
            <a:picLocks noGrp="1" noChangeAspect="1"/>
          </p:cNvPicPr>
          <p:nvPr>
            <p:ph sz="half" idx="1"/>
          </p:nvPr>
        </p:nvPicPr>
        <p:blipFill>
          <a:blip r:embed="rId2"/>
          <a:stretch>
            <a:fillRect/>
          </a:stretch>
        </p:blipFill>
        <p:spPr>
          <a:xfrm>
            <a:off x="1143000" y="1928802"/>
            <a:ext cx="3292475" cy="3429024"/>
          </a:xfrm>
        </p:spPr>
      </p:pic>
      <p:pic>
        <p:nvPicPr>
          <p:cNvPr id="8" name="Content Placeholder 6" descr="AD10AUG12TUFIG1.jpg"/>
          <p:cNvPicPr>
            <a:picLocks noGrp="1" noChangeAspect="1"/>
          </p:cNvPicPr>
          <p:nvPr>
            <p:ph sz="half" idx="2"/>
          </p:nvPr>
        </p:nvPicPr>
        <p:blipFill>
          <a:blip r:embed="rId3"/>
          <a:stretch>
            <a:fillRect/>
          </a:stretch>
        </p:blipFill>
        <p:spPr>
          <a:xfrm>
            <a:off x="4926012" y="2000240"/>
            <a:ext cx="2857500" cy="3286148"/>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GB"/>
          </a:p>
        </p:txBody>
      </p:sp>
      <p:pic>
        <p:nvPicPr>
          <p:cNvPr id="7" name="Content Placeholder 6" descr="Langerhans_histio_skin_1.jpg"/>
          <p:cNvPicPr>
            <a:picLocks noGrp="1" noChangeAspect="1"/>
          </p:cNvPicPr>
          <p:nvPr>
            <p:ph sz="half" idx="1"/>
          </p:nvPr>
        </p:nvPicPr>
        <p:blipFill>
          <a:blip r:embed="rId2"/>
          <a:stretch>
            <a:fillRect/>
          </a:stretch>
        </p:blipFill>
        <p:spPr>
          <a:xfrm>
            <a:off x="1143000" y="1428736"/>
            <a:ext cx="3292475" cy="3929090"/>
          </a:xfrm>
        </p:spPr>
      </p:pic>
      <p:sp>
        <p:nvSpPr>
          <p:cNvPr id="6" name="Content Placeholder 5"/>
          <p:cNvSpPr>
            <a:spLocks noGrp="1"/>
          </p:cNvSpPr>
          <p:nvPr>
            <p:ph sz="half" idx="2"/>
          </p:nvPr>
        </p:nvSpPr>
        <p:spPr/>
        <p:txBody>
          <a:bodyPr/>
          <a:lstStyle/>
          <a:p>
            <a:r>
              <a:rPr lang="en-US" dirty="0" smtClean="0"/>
              <a:t>Yellow-brown and </a:t>
            </a:r>
            <a:r>
              <a:rPr lang="en-US" dirty="0" err="1" smtClean="0"/>
              <a:t>erythematous</a:t>
            </a:r>
            <a:r>
              <a:rPr lang="en-US" dirty="0" smtClean="0"/>
              <a:t> papules, erosions, and crusts are present on this infant with </a:t>
            </a:r>
            <a:r>
              <a:rPr lang="en-US" dirty="0" err="1" smtClean="0"/>
              <a:t>Langerhans</a:t>
            </a:r>
            <a:r>
              <a:rPr lang="en-US" dirty="0" smtClean="0"/>
              <a:t> cell </a:t>
            </a:r>
            <a:r>
              <a:rPr lang="en-US" dirty="0" err="1" smtClean="0"/>
              <a:t>histiocytosis</a:t>
            </a:r>
            <a:r>
              <a:rPr lang="en-US" dirty="0" smtClean="0"/>
              <a:t>.</a:t>
            </a:r>
            <a:endParaRPr lang="fa-IR" dirty="0"/>
          </a:p>
        </p:txBody>
      </p:sp>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err="1" smtClean="0"/>
              <a:t>Nonhealing</a:t>
            </a:r>
            <a:r>
              <a:rPr lang="en-US" sz="2700" dirty="0" smtClean="0"/>
              <a:t> Diaper Rash with Associated </a:t>
            </a:r>
            <a:r>
              <a:rPr lang="en-US" sz="2700" dirty="0" err="1" smtClean="0"/>
              <a:t>Hepatosplenomegaly</a:t>
            </a:r>
            <a:r>
              <a:rPr lang="en-US" dirty="0" smtClean="0"/>
              <a:t/>
            </a:r>
            <a:br>
              <a:rPr lang="en-US" dirty="0" smtClean="0"/>
            </a:br>
            <a:endParaRPr lang="fa-IR" dirty="0"/>
          </a:p>
        </p:txBody>
      </p:sp>
      <p:pic>
        <p:nvPicPr>
          <p:cNvPr id="7" name="Content Placeholder 6" descr="afp20091215p1481-uf1.jpg"/>
          <p:cNvPicPr>
            <a:picLocks noGrp="1" noChangeAspect="1"/>
          </p:cNvPicPr>
          <p:nvPr>
            <p:ph sz="half" idx="1"/>
          </p:nvPr>
        </p:nvPicPr>
        <p:blipFill>
          <a:blip r:embed="rId2"/>
          <a:stretch>
            <a:fillRect/>
          </a:stretch>
        </p:blipFill>
        <p:spPr>
          <a:xfrm>
            <a:off x="1360487" y="1643050"/>
            <a:ext cx="2857500" cy="3714775"/>
          </a:xfrm>
        </p:spPr>
      </p:pic>
      <p:sp>
        <p:nvSpPr>
          <p:cNvPr id="6" name="Content Placeholder 5"/>
          <p:cNvSpPr>
            <a:spLocks noGrp="1"/>
          </p:cNvSpPr>
          <p:nvPr>
            <p:ph sz="half" idx="2"/>
          </p:nvPr>
        </p:nvSpPr>
        <p:spPr/>
        <p:txBody>
          <a:bodyPr/>
          <a:lstStyle/>
          <a:p>
            <a:r>
              <a:rPr lang="en-US" dirty="0" err="1" smtClean="0"/>
              <a:t>Langerhans</a:t>
            </a:r>
            <a:r>
              <a:rPr lang="en-US" dirty="0" smtClean="0"/>
              <a:t> cell </a:t>
            </a:r>
            <a:r>
              <a:rPr lang="en-US" dirty="0" err="1" smtClean="0"/>
              <a:t>histiocytosis</a:t>
            </a:r>
            <a:r>
              <a:rPr lang="en-US" dirty="0" smtClean="0"/>
              <a:t>.</a:t>
            </a:r>
            <a:endParaRPr lang="fa-IR" dirty="0"/>
          </a:p>
        </p:txBody>
      </p:sp>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in)">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scabis</a:t>
            </a:r>
            <a:endParaRPr lang="fa-IR" dirty="0"/>
          </a:p>
        </p:txBody>
      </p:sp>
      <p:pic>
        <p:nvPicPr>
          <p:cNvPr id="7" name="Content Placeholder 6" descr="Scbs_infnt_dpr_area.jpg"/>
          <p:cNvPicPr>
            <a:picLocks noGrp="1" noChangeAspect="1"/>
          </p:cNvPicPr>
          <p:nvPr>
            <p:ph sz="half" idx="1"/>
          </p:nvPr>
        </p:nvPicPr>
        <p:blipFill>
          <a:blip r:embed="rId2"/>
          <a:stretch>
            <a:fillRect/>
          </a:stretch>
        </p:blipFill>
        <p:spPr>
          <a:xfrm>
            <a:off x="1143000" y="1500174"/>
            <a:ext cx="3292475" cy="3714776"/>
          </a:xfrm>
        </p:spPr>
      </p:pic>
      <p:sp>
        <p:nvSpPr>
          <p:cNvPr id="6" name="Content Placeholder 5"/>
          <p:cNvSpPr>
            <a:spLocks noGrp="1"/>
          </p:cNvSpPr>
          <p:nvPr>
            <p:ph sz="half" idx="2"/>
          </p:nvPr>
        </p:nvSpPr>
        <p:spPr/>
        <p:txBody>
          <a:bodyPr/>
          <a:lstStyle/>
          <a:p>
            <a:r>
              <a:rPr lang="en-US" dirty="0" smtClean="0"/>
              <a:t>A </a:t>
            </a:r>
            <a:r>
              <a:rPr lang="en-US" dirty="0" err="1" smtClean="0"/>
              <a:t>papular</a:t>
            </a:r>
            <a:r>
              <a:rPr lang="en-US" dirty="0" smtClean="0"/>
              <a:t> </a:t>
            </a:r>
            <a:r>
              <a:rPr lang="en-US" dirty="0" err="1" smtClean="0"/>
              <a:t>erythematous</a:t>
            </a:r>
            <a:r>
              <a:rPr lang="en-US" dirty="0" smtClean="0"/>
              <a:t> eruption in the diaper area of a one-year-old baby.</a:t>
            </a:r>
            <a:endParaRPr lang="fa-IR" dirty="0"/>
          </a:p>
        </p:txBody>
      </p:sp>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Congenital syphilis</a:t>
            </a:r>
            <a:endParaRPr lang="fa-IR" dirty="0"/>
          </a:p>
        </p:txBody>
      </p:sp>
      <p:pic>
        <p:nvPicPr>
          <p:cNvPr id="7" name="Content Placeholder 6" descr="Congenital_syphilis.jpg"/>
          <p:cNvPicPr>
            <a:picLocks noGrp="1" noChangeAspect="1"/>
          </p:cNvPicPr>
          <p:nvPr>
            <p:ph sz="half" idx="1"/>
          </p:nvPr>
        </p:nvPicPr>
        <p:blipFill>
          <a:blip r:embed="rId2"/>
          <a:stretch>
            <a:fillRect/>
          </a:stretch>
        </p:blipFill>
        <p:spPr>
          <a:xfrm>
            <a:off x="1143000" y="1500174"/>
            <a:ext cx="3292475" cy="3714776"/>
          </a:xfrm>
        </p:spPr>
      </p:pic>
      <p:sp>
        <p:nvSpPr>
          <p:cNvPr id="6" name="Content Placeholder 5"/>
          <p:cNvSpPr>
            <a:spLocks noGrp="1"/>
          </p:cNvSpPr>
          <p:nvPr>
            <p:ph sz="half" idx="2"/>
          </p:nvPr>
        </p:nvSpPr>
        <p:spPr/>
        <p:txBody>
          <a:bodyPr>
            <a:normAutofit/>
          </a:bodyPr>
          <a:lstStyle/>
          <a:p>
            <a:r>
              <a:rPr lang="en-US" dirty="0" smtClean="0"/>
              <a:t>They may be seen in the diaper area and/or around the mouth and nose and are characteristically copper-colored, scaly </a:t>
            </a:r>
            <a:r>
              <a:rPr lang="en-US" dirty="0" err="1" smtClean="0"/>
              <a:t>macules</a:t>
            </a:r>
            <a:r>
              <a:rPr lang="en-US" dirty="0" smtClean="0"/>
              <a:t> and papules or moist erosions .</a:t>
            </a:r>
            <a:endParaRPr lang="fa-IR" dirty="0"/>
          </a:p>
        </p:txBody>
      </p:sp>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Infantile psoriasis of the diaper area</a:t>
            </a:r>
            <a:endParaRPr lang="fa-IR" dirty="0"/>
          </a:p>
        </p:txBody>
      </p:sp>
      <p:pic>
        <p:nvPicPr>
          <p:cNvPr id="7" name="Content Placeholder 6" descr="Psoriasis_infant.jpg"/>
          <p:cNvPicPr>
            <a:picLocks noGrp="1" noChangeAspect="1"/>
          </p:cNvPicPr>
          <p:nvPr>
            <p:ph sz="half" idx="1"/>
          </p:nvPr>
        </p:nvPicPr>
        <p:blipFill>
          <a:blip r:embed="rId2"/>
          <a:stretch>
            <a:fillRect/>
          </a:stretch>
        </p:blipFill>
        <p:spPr>
          <a:xfrm>
            <a:off x="1143000" y="2327071"/>
            <a:ext cx="3292475" cy="2472146"/>
          </a:xfrm>
        </p:spPr>
      </p:pic>
      <p:pic>
        <p:nvPicPr>
          <p:cNvPr id="8" name="Content Placeholder 7" descr="Infantile_psoriasis (1).jpg"/>
          <p:cNvPicPr>
            <a:picLocks noGrp="1" noChangeAspect="1"/>
          </p:cNvPicPr>
          <p:nvPr>
            <p:ph sz="half" idx="2"/>
          </p:nvPr>
        </p:nvPicPr>
        <p:blipFill>
          <a:blip r:embed="rId3"/>
          <a:stretch>
            <a:fillRect/>
          </a:stretch>
        </p:blipFill>
        <p:spPr>
          <a:xfrm>
            <a:off x="4708525" y="2328466"/>
            <a:ext cx="3292475" cy="2469356"/>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Jacquet's</a:t>
            </a:r>
            <a:r>
              <a:rPr lang="en-US" dirty="0" smtClean="0"/>
              <a:t> erosive diaper dermatitis</a:t>
            </a:r>
            <a:endParaRPr lang="fa-IR" dirty="0"/>
          </a:p>
        </p:txBody>
      </p:sp>
      <p:pic>
        <p:nvPicPr>
          <p:cNvPr id="7" name="Content Placeholder 6" descr="Jacquet_erosive_diaper_derm.jpg"/>
          <p:cNvPicPr>
            <a:picLocks noGrp="1" noChangeAspect="1"/>
          </p:cNvPicPr>
          <p:nvPr>
            <p:ph sz="half" idx="1"/>
          </p:nvPr>
        </p:nvPicPr>
        <p:blipFill>
          <a:blip r:embed="rId2"/>
          <a:stretch>
            <a:fillRect/>
          </a:stretch>
        </p:blipFill>
        <p:spPr>
          <a:xfrm>
            <a:off x="1486098" y="1825625"/>
            <a:ext cx="2606279" cy="3475038"/>
          </a:xfrm>
        </p:spPr>
      </p:pic>
      <p:sp>
        <p:nvSpPr>
          <p:cNvPr id="6" name="Content Placeholder 5"/>
          <p:cNvSpPr>
            <a:spLocks noGrp="1"/>
          </p:cNvSpPr>
          <p:nvPr>
            <p:ph sz="half" idx="2"/>
          </p:nvPr>
        </p:nvSpPr>
        <p:spPr/>
        <p:txBody>
          <a:bodyPr>
            <a:normAutofit lnSpcReduction="10000"/>
          </a:bodyPr>
          <a:lstStyle/>
          <a:p>
            <a:r>
              <a:rPr lang="en-US" dirty="0" smtClean="0"/>
              <a:t> is characterized by well-demarcated papules, nodules, and punched-out ulcerations in the </a:t>
            </a:r>
            <a:r>
              <a:rPr lang="en-US" dirty="0" err="1" smtClean="0"/>
              <a:t>perineal</a:t>
            </a:r>
            <a:r>
              <a:rPr lang="en-US" dirty="0" smtClean="0"/>
              <a:t> region . </a:t>
            </a:r>
          </a:p>
          <a:p>
            <a:r>
              <a:rPr lang="en-US" dirty="0" smtClean="0"/>
              <a:t>Factors contributing to the development of </a:t>
            </a:r>
            <a:r>
              <a:rPr lang="en-US" dirty="0" err="1" smtClean="0"/>
              <a:t>Jacquet's</a:t>
            </a:r>
            <a:r>
              <a:rPr lang="en-US" dirty="0" smtClean="0"/>
              <a:t> erosive dermatitis include urinary incontinence, infrequent diaper changing, and chronic </a:t>
            </a:r>
            <a:r>
              <a:rPr lang="en-US" dirty="0" err="1" smtClean="0"/>
              <a:t>stooling</a:t>
            </a:r>
            <a:r>
              <a:rPr lang="en-US" dirty="0" smtClean="0"/>
              <a:t>. </a:t>
            </a:r>
            <a:endParaRPr lang="fa-IR" dirty="0"/>
          </a:p>
        </p:txBody>
      </p:sp>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i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ox(in)">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fa-IR"/>
          </a:p>
        </p:txBody>
      </p:sp>
      <p:pic>
        <p:nvPicPr>
          <p:cNvPr id="9" name="Content Placeholder 8" descr="pediatric-urology-notes-47-638.jpg"/>
          <p:cNvPicPr>
            <a:picLocks noGrp="1" noChangeAspect="1"/>
          </p:cNvPicPr>
          <p:nvPr>
            <p:ph idx="1"/>
          </p:nvPr>
        </p:nvPicPr>
        <p:blipFill>
          <a:blip r:embed="rId2"/>
          <a:stretch>
            <a:fillRect/>
          </a:stretch>
        </p:blipFill>
        <p:spPr>
          <a:xfrm>
            <a:off x="2257726" y="1828800"/>
            <a:ext cx="4628547" cy="3475038"/>
          </a:xfrm>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7" name="Content Placeholder 6" descr="content-image (1).jpg"/>
          <p:cNvPicPr>
            <a:picLocks noGrp="1" noChangeAspect="1"/>
          </p:cNvPicPr>
          <p:nvPr>
            <p:ph idx="1"/>
          </p:nvPr>
        </p:nvPicPr>
        <p:blipFill>
          <a:blip r:embed="rId2"/>
          <a:stretch>
            <a:fillRect/>
          </a:stretch>
        </p:blipFill>
        <p:spPr>
          <a:xfrm>
            <a:off x="1928794" y="1928802"/>
            <a:ext cx="4857784" cy="3429024"/>
          </a:xfrm>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Tag</a:t>
            </a:r>
            <a:endParaRPr lang="fa-IR" dirty="0"/>
          </a:p>
        </p:txBody>
      </p:sp>
      <p:pic>
        <p:nvPicPr>
          <p:cNvPr id="8194" name="Picture 2" descr="C:\Users\library\Pictures\1304032166-680x400.jpg"/>
          <p:cNvPicPr>
            <a:picLocks noGrp="1" noChangeAspect="1" noChangeArrowheads="1"/>
          </p:cNvPicPr>
          <p:nvPr>
            <p:ph idx="1"/>
          </p:nvPr>
        </p:nvPicPr>
        <p:blipFill>
          <a:blip r:embed="rId2"/>
          <a:stretch>
            <a:fillRect/>
          </a:stretch>
        </p:blipFill>
        <p:spPr bwMode="auto">
          <a:xfrm>
            <a:off x="2666334" y="1828800"/>
            <a:ext cx="3811332" cy="3475038"/>
          </a:xfrm>
          <a:prstGeom prst="rect">
            <a:avLst/>
          </a:prstGeom>
          <a:noFill/>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Labial adhesions</a:t>
            </a:r>
          </a:p>
        </p:txBody>
      </p:sp>
      <p:pic>
        <p:nvPicPr>
          <p:cNvPr id="7" name="Content Placeholder 6"/>
          <p:cNvPicPr>
            <a:picLocks noGrp="1" noChangeAspect="1"/>
          </p:cNvPicPr>
          <p:nvPr>
            <p:ph idx="1"/>
          </p:nvPr>
        </p:nvPicPr>
        <p:blipFill>
          <a:blip r:embed="rId2"/>
          <a:stretch>
            <a:fillRect/>
          </a:stretch>
        </p:blipFill>
        <p:spPr>
          <a:xfrm>
            <a:off x="2429437" y="1869569"/>
            <a:ext cx="4285126" cy="3393500"/>
          </a:xfrm>
          <a:prstGeom prst="rect">
            <a:avLst/>
          </a:prstGeo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BLADDER EXTROPHY</a:t>
            </a:r>
            <a:endParaRPr lang="en-US" dirty="0"/>
          </a:p>
        </p:txBody>
      </p:sp>
      <p:pic>
        <p:nvPicPr>
          <p:cNvPr id="7" name="Content Placeholder 6"/>
          <p:cNvPicPr>
            <a:picLocks noGrp="1" noChangeAspect="1"/>
          </p:cNvPicPr>
          <p:nvPr>
            <p:ph sz="half" idx="1"/>
          </p:nvPr>
        </p:nvPicPr>
        <p:blipFill>
          <a:blip r:embed="rId2"/>
          <a:stretch>
            <a:fillRect/>
          </a:stretch>
        </p:blipFill>
        <p:spPr>
          <a:xfrm>
            <a:off x="1500166" y="1857364"/>
            <a:ext cx="2857520" cy="3786213"/>
          </a:xfrm>
          <a:prstGeom prst="rect">
            <a:avLst/>
          </a:prstGeom>
        </p:spPr>
      </p:pic>
      <p:pic>
        <p:nvPicPr>
          <p:cNvPr id="9" name="Content Placeholder 8"/>
          <p:cNvPicPr>
            <a:picLocks noGrp="1" noChangeAspect="1"/>
          </p:cNvPicPr>
          <p:nvPr>
            <p:ph sz="half" idx="2"/>
          </p:nvPr>
        </p:nvPicPr>
        <p:blipFill>
          <a:blip r:embed="rId3"/>
          <a:stretch>
            <a:fillRect/>
          </a:stretch>
        </p:blipFill>
        <p:spPr>
          <a:xfrm>
            <a:off x="5214942" y="1928802"/>
            <a:ext cx="2357454" cy="3643338"/>
          </a:xfrm>
          <a:prstGeom prst="rect">
            <a:avLst/>
          </a:prstGeom>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GB"/>
          </a:p>
        </p:txBody>
      </p:sp>
      <p:pic>
        <p:nvPicPr>
          <p:cNvPr id="7" name="Content Placeholder 6" descr="bladder extrophy"/>
          <p:cNvPicPr>
            <a:picLocks noGrp="1" noChangeAspect="1"/>
          </p:cNvPicPr>
          <p:nvPr>
            <p:ph idx="1"/>
          </p:nvPr>
        </p:nvPicPr>
        <p:blipFill>
          <a:blip r:embed="rId2"/>
          <a:stretch>
            <a:fillRect/>
          </a:stretch>
        </p:blipFill>
        <p:spPr>
          <a:xfrm>
            <a:off x="2071670" y="1928802"/>
            <a:ext cx="4286280" cy="3429024"/>
          </a:xfrm>
          <a:prstGeom prst="rect">
            <a:avLst/>
          </a:prstGeom>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Vaginal l polyp in a newborn </a:t>
            </a:r>
            <a:endParaRPr lang="fa-IR" dirty="0"/>
          </a:p>
        </p:txBody>
      </p:sp>
      <p:pic>
        <p:nvPicPr>
          <p:cNvPr id="5" name="Content Placeholder 4" descr="F2.large (1).jpg"/>
          <p:cNvPicPr>
            <a:picLocks noGrp="1" noChangeAspect="1"/>
          </p:cNvPicPr>
          <p:nvPr>
            <p:ph sz="half" idx="1"/>
          </p:nvPr>
        </p:nvPicPr>
        <p:blipFill>
          <a:blip r:embed="rId2" cstate="print"/>
          <a:stretch>
            <a:fillRect/>
          </a:stretch>
        </p:blipFill>
        <p:spPr>
          <a:xfrm>
            <a:off x="457200" y="2000240"/>
            <a:ext cx="4038600" cy="3377416"/>
          </a:xfrm>
        </p:spPr>
      </p:pic>
      <p:sp>
        <p:nvSpPr>
          <p:cNvPr id="4" name="Content Placeholder 3"/>
          <p:cNvSpPr>
            <a:spLocks noGrp="1"/>
          </p:cNvSpPr>
          <p:nvPr>
            <p:ph sz="half" idx="2"/>
          </p:nvPr>
        </p:nvSpPr>
        <p:spPr/>
        <p:txBody>
          <a:bodyPr/>
          <a:lstStyle/>
          <a:p>
            <a:endParaRPr lang="fa-IR"/>
          </a:p>
        </p:txBody>
      </p:sp>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Gartner's </a:t>
            </a:r>
            <a:r>
              <a:rPr lang="en-US" dirty="0"/>
              <a:t>duct cysts in the newborn</a:t>
            </a:r>
          </a:p>
        </p:txBody>
      </p:sp>
      <p:sp>
        <p:nvSpPr>
          <p:cNvPr id="4" name="Content Placeholder 3"/>
          <p:cNvSpPr>
            <a:spLocks noGrp="1"/>
          </p:cNvSpPr>
          <p:nvPr>
            <p:ph sz="half" idx="1"/>
          </p:nvPr>
        </p:nvSpPr>
        <p:spPr/>
        <p:txBody>
          <a:bodyPr>
            <a:normAutofit lnSpcReduction="10000"/>
          </a:bodyPr>
          <a:lstStyle/>
          <a:p>
            <a:r>
              <a:rPr lang="en-US" dirty="0" smtClean="0"/>
              <a:t>Gartner duct cysts develop on the side walls of the vagina. This duct is present while a baby is developing in the womb but will most often disappear after birth. </a:t>
            </a:r>
          </a:p>
          <a:p>
            <a:r>
              <a:rPr lang="en-US" dirty="0" smtClean="0"/>
              <a:t>If parts of the duct remain, they may collect fluid and develop into a vaginal wall cyst later in life.</a:t>
            </a:r>
          </a:p>
          <a:p>
            <a:endParaRPr lang="en-US" dirty="0"/>
          </a:p>
        </p:txBody>
      </p:sp>
      <p:pic>
        <p:nvPicPr>
          <p:cNvPr id="7" name="Content Placeholder 6" descr="download (5).jpg"/>
          <p:cNvPicPr>
            <a:picLocks noGrp="1" noChangeAspect="1"/>
          </p:cNvPicPr>
          <p:nvPr>
            <p:ph sz="half" idx="2"/>
          </p:nvPr>
        </p:nvPicPr>
        <p:blipFill>
          <a:blip r:embed="rId2"/>
          <a:stretch>
            <a:fillRect/>
          </a:stretch>
        </p:blipFill>
        <p:spPr>
          <a:xfrm>
            <a:off x="4926012" y="2000240"/>
            <a:ext cx="2857500" cy="3143272"/>
          </a:xfrm>
        </p:spPr>
      </p:pic>
      <p:sp>
        <p:nvSpPr>
          <p:cNvPr id="3" name="Footer Placeholder 2"/>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Paraurethral</a:t>
            </a:r>
            <a:r>
              <a:rPr lang="en-US" dirty="0"/>
              <a:t> (</a:t>
            </a:r>
            <a:r>
              <a:rPr lang="en-US" dirty="0" err="1"/>
              <a:t>Skene’s</a:t>
            </a:r>
            <a:r>
              <a:rPr lang="en-US" dirty="0"/>
              <a:t> Duct) Cyst</a:t>
            </a:r>
          </a:p>
        </p:txBody>
      </p:sp>
      <p:sp>
        <p:nvSpPr>
          <p:cNvPr id="3" name="Text Placeholder 2"/>
          <p:cNvSpPr>
            <a:spLocks noGrp="1"/>
          </p:cNvSpPr>
          <p:nvPr>
            <p:ph type="body" idx="1"/>
          </p:nvPr>
        </p:nvSpPr>
        <p:spPr/>
        <p:txBody>
          <a:bodyPr>
            <a:normAutofit fontScale="85000" lnSpcReduction="20000"/>
          </a:bodyPr>
          <a:lstStyle/>
          <a:p>
            <a:r>
              <a:rPr lang="en-US" dirty="0" smtClean="0"/>
              <a:t>Characteristic appearance of </a:t>
            </a:r>
            <a:r>
              <a:rPr lang="en-US" dirty="0" err="1" smtClean="0"/>
              <a:t>Skene's</a:t>
            </a:r>
            <a:r>
              <a:rPr lang="en-US" dirty="0" smtClean="0"/>
              <a:t> duct cyst in a female newborn</a:t>
            </a:r>
            <a:endParaRPr lang="en-US" dirty="0"/>
          </a:p>
        </p:txBody>
      </p:sp>
      <p:pic>
        <p:nvPicPr>
          <p:cNvPr id="7" name="Content Placeholder 6" descr="UrolAnn_2013_5_3_204_115754_f1.jpg"/>
          <p:cNvPicPr>
            <a:picLocks noGrp="1" noChangeAspect="1"/>
          </p:cNvPicPr>
          <p:nvPr>
            <p:ph sz="half" idx="2"/>
          </p:nvPr>
        </p:nvPicPr>
        <p:blipFill>
          <a:blip r:embed="rId2"/>
          <a:stretch>
            <a:fillRect/>
          </a:stretch>
        </p:blipFill>
        <p:spPr>
          <a:xfrm>
            <a:off x="1143000" y="2734581"/>
            <a:ext cx="3292475" cy="2455638"/>
          </a:xfrm>
        </p:spPr>
      </p:pic>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normAutofit fontScale="77500" lnSpcReduction="20000"/>
          </a:bodyPr>
          <a:lstStyle/>
          <a:p>
            <a:r>
              <a:rPr lang="en-US" dirty="0" smtClean="0"/>
              <a:t>The </a:t>
            </a:r>
            <a:r>
              <a:rPr lang="en-US" dirty="0" err="1" smtClean="0"/>
              <a:t>paraurethral</a:t>
            </a:r>
            <a:r>
              <a:rPr lang="en-US" dirty="0" smtClean="0"/>
              <a:t> glands and ducts known to form as the </a:t>
            </a:r>
            <a:r>
              <a:rPr lang="en-US" dirty="0" err="1" smtClean="0"/>
              <a:t>outpouching</a:t>
            </a:r>
            <a:r>
              <a:rPr lang="en-US" dirty="0" smtClean="0"/>
              <a:t> of the urethra during the third gestational month are </a:t>
            </a:r>
            <a:r>
              <a:rPr lang="en-US" dirty="0" err="1" smtClean="0"/>
              <a:t>homologs</a:t>
            </a:r>
            <a:r>
              <a:rPr lang="en-US" dirty="0" smtClean="0"/>
              <a:t> of the male prostate. </a:t>
            </a:r>
          </a:p>
          <a:p>
            <a:r>
              <a:rPr lang="en-US" dirty="0" smtClean="0"/>
              <a:t>The </a:t>
            </a:r>
            <a:r>
              <a:rPr lang="en-US" dirty="0" err="1" smtClean="0"/>
              <a:t>paraurethral</a:t>
            </a:r>
            <a:r>
              <a:rPr lang="en-US" dirty="0" smtClean="0"/>
              <a:t> glands which are between 6 and 30 in number, have their own ducts that open just inside the urethral </a:t>
            </a:r>
            <a:r>
              <a:rPr lang="en-US" dirty="0" err="1" smtClean="0"/>
              <a:t>meatus</a:t>
            </a:r>
            <a:r>
              <a:rPr lang="en-US" dirty="0" smtClean="0"/>
              <a:t>. The largest two of these are the </a:t>
            </a:r>
            <a:r>
              <a:rPr lang="en-US" dirty="0" err="1" smtClean="0"/>
              <a:t>paraurethral</a:t>
            </a:r>
            <a:r>
              <a:rPr lang="en-US" dirty="0" smtClean="0"/>
              <a:t> glands of </a:t>
            </a:r>
            <a:r>
              <a:rPr lang="en-US" dirty="0" err="1" smtClean="0"/>
              <a:t>Skene</a:t>
            </a:r>
            <a:endParaRPr lang="en-US" dirty="0"/>
          </a:p>
        </p:txBody>
      </p:sp>
      <p:sp>
        <p:nvSpPr>
          <p:cNvPr id="4" name="Footer Placeholder 3"/>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ox(i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ox(in)">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build="p"/>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Text Placeholder 2"/>
          <p:cNvSpPr>
            <a:spLocks noGrp="1"/>
          </p:cNvSpPr>
          <p:nvPr>
            <p:ph type="body" idx="1"/>
          </p:nvPr>
        </p:nvSpPr>
        <p:spPr/>
        <p:txBody>
          <a:bodyPr/>
          <a:lstStyle/>
          <a:p>
            <a:endParaRPr lang="fa-IR"/>
          </a:p>
        </p:txBody>
      </p:sp>
      <p:sp>
        <p:nvSpPr>
          <p:cNvPr id="4" name="Content Placeholder 3"/>
          <p:cNvSpPr>
            <a:spLocks noGrp="1"/>
          </p:cNvSpPr>
          <p:nvPr>
            <p:ph sz="half" idx="2"/>
          </p:nvPr>
        </p:nvSpPr>
        <p:spPr/>
        <p:txBody>
          <a:bodyPr>
            <a:normAutofit fontScale="85000" lnSpcReduction="10000"/>
          </a:bodyPr>
          <a:lstStyle/>
          <a:p>
            <a:r>
              <a:rPr lang="en-US" dirty="0" smtClean="0"/>
              <a:t/>
            </a:r>
            <a:br>
              <a:rPr lang="en-US" dirty="0" smtClean="0"/>
            </a:br>
            <a:r>
              <a:rPr lang="en-US" dirty="0" smtClean="0"/>
              <a:t>The differential diagnosis of </a:t>
            </a:r>
            <a:r>
              <a:rPr lang="en-US" dirty="0" err="1" smtClean="0"/>
              <a:t>paraurethral</a:t>
            </a:r>
            <a:r>
              <a:rPr lang="en-US" dirty="0" smtClean="0"/>
              <a:t> </a:t>
            </a:r>
            <a:r>
              <a:rPr lang="en-US" dirty="0" err="1" smtClean="0"/>
              <a:t>Skene's</a:t>
            </a:r>
            <a:r>
              <a:rPr lang="en-US" dirty="0" smtClean="0"/>
              <a:t> duct cysts in newborns includes imperforate hymen, Gardner duct cyst, </a:t>
            </a:r>
            <a:r>
              <a:rPr lang="en-US" dirty="0" err="1" smtClean="0"/>
              <a:t>Mullerian</a:t>
            </a:r>
            <a:r>
              <a:rPr lang="en-US" dirty="0" smtClean="0"/>
              <a:t> duct cyst, urethral </a:t>
            </a:r>
            <a:r>
              <a:rPr lang="en-US" dirty="0" err="1" smtClean="0"/>
              <a:t>prolapse</a:t>
            </a:r>
            <a:r>
              <a:rPr lang="en-US" dirty="0" smtClean="0"/>
              <a:t>, </a:t>
            </a:r>
            <a:r>
              <a:rPr lang="en-US" dirty="0" err="1" smtClean="0"/>
              <a:t>rhabdomyosarcoma</a:t>
            </a:r>
            <a:r>
              <a:rPr lang="en-US" dirty="0" smtClean="0"/>
              <a:t> of the vagina, prolapsed ectopic </a:t>
            </a:r>
            <a:r>
              <a:rPr lang="en-US" dirty="0" err="1" smtClean="0"/>
              <a:t>ureterocele</a:t>
            </a:r>
            <a:r>
              <a:rPr lang="en-US" dirty="0" smtClean="0"/>
              <a:t>, </a:t>
            </a:r>
            <a:r>
              <a:rPr lang="en-US" dirty="0" err="1" smtClean="0"/>
              <a:t>condyloma</a:t>
            </a:r>
            <a:r>
              <a:rPr lang="en-US" dirty="0" smtClean="0"/>
              <a:t>, urethral polyp, congenital </a:t>
            </a:r>
            <a:r>
              <a:rPr lang="en-US" dirty="0" err="1" smtClean="0"/>
              <a:t>lipoma</a:t>
            </a:r>
            <a:r>
              <a:rPr lang="en-US" dirty="0" smtClean="0"/>
              <a:t> and vaginal </a:t>
            </a:r>
            <a:r>
              <a:rPr lang="en-US" dirty="0" err="1" smtClean="0"/>
              <a:t>prolapse</a:t>
            </a:r>
            <a:r>
              <a:rPr lang="en-US" dirty="0" smtClean="0"/>
              <a:t>.</a:t>
            </a:r>
            <a:endParaRPr lang="fa-IR" dirty="0"/>
          </a:p>
        </p:txBody>
      </p:sp>
      <p:sp>
        <p:nvSpPr>
          <p:cNvPr id="5" name="Text Placeholder 4"/>
          <p:cNvSpPr>
            <a:spLocks noGrp="1"/>
          </p:cNvSpPr>
          <p:nvPr>
            <p:ph type="body" sz="quarter" idx="3"/>
          </p:nvPr>
        </p:nvSpPr>
        <p:spPr/>
        <p:txBody>
          <a:bodyPr/>
          <a:lstStyle/>
          <a:p>
            <a:endParaRPr lang="fa-IR"/>
          </a:p>
        </p:txBody>
      </p:sp>
      <p:sp>
        <p:nvSpPr>
          <p:cNvPr id="6" name="Content Placeholder 5"/>
          <p:cNvSpPr>
            <a:spLocks noGrp="1"/>
          </p:cNvSpPr>
          <p:nvPr>
            <p:ph sz="quarter" idx="4"/>
          </p:nvPr>
        </p:nvSpPr>
        <p:spPr/>
        <p:txBody>
          <a:bodyPr/>
          <a:lstStyle/>
          <a:p>
            <a:endParaRPr lang="fa-IR"/>
          </a:p>
        </p:txBody>
      </p:sp>
      <p:sp>
        <p:nvSpPr>
          <p:cNvPr id="7" name="Footer Placeholder 6"/>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PRUNE BELLY SYNDROM</a:t>
            </a:r>
            <a:endParaRPr lang="fa-IR" dirty="0"/>
          </a:p>
        </p:txBody>
      </p:sp>
      <p:pic>
        <p:nvPicPr>
          <p:cNvPr id="9" name="Content Placeholder 8" descr="2.jpg"/>
          <p:cNvPicPr>
            <a:picLocks noGrp="1" noChangeAspect="1"/>
          </p:cNvPicPr>
          <p:nvPr>
            <p:ph idx="1"/>
          </p:nvPr>
        </p:nvPicPr>
        <p:blipFill>
          <a:blip r:embed="rId2"/>
          <a:stretch>
            <a:fillRect/>
          </a:stretch>
        </p:blipFill>
        <p:spPr>
          <a:xfrm>
            <a:off x="2285984" y="2214554"/>
            <a:ext cx="4286280" cy="2857520"/>
          </a:xfrm>
        </p:spPr>
      </p:pic>
      <p:sp>
        <p:nvSpPr>
          <p:cNvPr id="2" name="Footer Placeholder 1"/>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Korotkoff</a:t>
            </a:r>
            <a:r>
              <a:rPr lang="en-US" i="1" dirty="0" smtClean="0"/>
              <a:t> sounds,</a:t>
            </a:r>
            <a:endParaRPr lang="fa-IR" dirty="0"/>
          </a:p>
        </p:txBody>
      </p:sp>
      <p:sp>
        <p:nvSpPr>
          <p:cNvPr id="3" name="Content Placeholder 2"/>
          <p:cNvSpPr>
            <a:spLocks noGrp="1"/>
          </p:cNvSpPr>
          <p:nvPr>
            <p:ph idx="1"/>
          </p:nvPr>
        </p:nvSpPr>
        <p:spPr/>
        <p:txBody>
          <a:bodyPr>
            <a:normAutofit fontScale="70000" lnSpcReduction="20000"/>
          </a:bodyPr>
          <a:lstStyle/>
          <a:p>
            <a:r>
              <a:rPr lang="en-US" dirty="0" smtClean="0"/>
              <a:t>The </a:t>
            </a:r>
            <a:r>
              <a:rPr lang="en-US" dirty="0" err="1" smtClean="0"/>
              <a:t>Korotkoff</a:t>
            </a:r>
            <a:r>
              <a:rPr lang="en-US" dirty="0" smtClean="0"/>
              <a:t> sounds are believed to originate from a combination of turbulent blood flow and oscillations of the arterial wall. Of note, some believe that using the </a:t>
            </a:r>
            <a:r>
              <a:rPr lang="en-US" dirty="0" err="1" smtClean="0"/>
              <a:t>Korotkoff</a:t>
            </a:r>
            <a:r>
              <a:rPr lang="en-US" dirty="0" smtClean="0"/>
              <a:t> sounds instead of direct intra-arterial pressure typically gives lower systolic pressures, with one study finding a 25 mmHg difference between the 2 methods in some individuals.</a:t>
            </a:r>
            <a:r>
              <a:rPr lang="en-US" baseline="30000" dirty="0" smtClean="0"/>
              <a:t> [6, 7] </a:t>
            </a:r>
            <a:r>
              <a:rPr lang="en-US" dirty="0" smtClean="0"/>
              <a:t>Furthermore, some disagreement exists as to whether </a:t>
            </a:r>
            <a:r>
              <a:rPr lang="en-US" dirty="0" err="1" smtClean="0"/>
              <a:t>Korotkoff</a:t>
            </a:r>
            <a:r>
              <a:rPr lang="en-US" dirty="0" smtClean="0"/>
              <a:t> phase IV or V correlates more accurately with the diastolic blood pressure. Typically, phase V is accepted as the diastolic pressure due to both the ease of identifying phase V and the lower discrepancy between intra-arterial pressure measurements and pressures obtained using phase V.</a:t>
            </a:r>
            <a:r>
              <a:rPr lang="en-US" baseline="30000" dirty="0" smtClean="0"/>
              <a:t> [8] </a:t>
            </a:r>
            <a:r>
              <a:rPr lang="en-US" dirty="0" smtClean="0"/>
              <a:t>Phase IV, alternatively, is used to measure the diastolic pressure if a 10 mmHg or greater difference exists between the initiation of phase IV and phase V. This may occur in cases of high cardiac output or </a:t>
            </a:r>
            <a:r>
              <a:rPr lang="en-US" dirty="0" err="1" smtClean="0"/>
              <a:t>peripheralvasodilatation</a:t>
            </a:r>
            <a:r>
              <a:rPr lang="en-US" dirty="0" smtClean="0"/>
              <a:t>, children under 13 years old, or pregnant women.</a:t>
            </a:r>
          </a:p>
          <a:p>
            <a:r>
              <a:rPr lang="en-US" dirty="0" smtClean="0"/>
              <a:t>Regardless of whether a manual or automated method is used, the blood pressure measurement is a key part of clinical medicine. The following is a description of the indications, contraindications, and techniques for obtaining a blood pressure using both manual and automated devices.</a:t>
            </a:r>
          </a:p>
          <a:p>
            <a:endParaRPr lang="fa-IR" dirty="0"/>
          </a:p>
        </p:txBody>
      </p:sp>
      <p:sp>
        <p:nvSpPr>
          <p:cNvPr id="4" name="Footer Placeholder 3"/>
          <p:cNvSpPr>
            <a:spLocks noGrp="1"/>
          </p:cNvSpPr>
          <p:nvPr>
            <p:ph type="ftr" sz="quarter" idx="11"/>
          </p:nvPr>
        </p:nvSpPr>
        <p:spPr/>
        <p:txBody>
          <a:bodyPr/>
          <a:lstStyle/>
          <a:p>
            <a:r>
              <a:rPr lang="en-GB" smtClean="0"/>
              <a:t>www.drpournasiri.com</a:t>
            </a:r>
            <a:endParaRPr lang="en-GB"/>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Theme3">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6" id="{CDF1CE40-D12A-4BBA-8E29-FD301E3A737A}" vid="{E44D8D76-07A2-4151-9426-1A858C999D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Theme3</Template>
  <TotalTime>435</TotalTime>
  <Words>2026</Words>
  <Application>Microsoft Office PowerPoint</Application>
  <PresentationFormat>On-screen Show (4:3)</PresentationFormat>
  <Paragraphs>251</Paragraphs>
  <Slides>88</Slides>
  <Notes>2</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88</vt:i4>
      </vt:variant>
    </vt:vector>
  </HeadingPairs>
  <TitlesOfParts>
    <vt:vector size="92" baseType="lpstr">
      <vt:lpstr>Arial</vt:lpstr>
      <vt:lpstr>Calibri</vt:lpstr>
      <vt:lpstr>Times New Roman</vt:lpstr>
      <vt:lpstr>Theme3</vt:lpstr>
      <vt:lpstr>PowerPoint Presentation</vt:lpstr>
      <vt:lpstr>RENOUROGENITAL PHYSICAL EXAM IN PEDIATRIC</vt:lpstr>
      <vt:lpstr>Blood Pressure measurement</vt:lpstr>
      <vt:lpstr>Sphygmomanometer</vt:lpstr>
      <vt:lpstr>Choosing the Correct Blood Pressure Cuff (Sphygmomanometer)</vt:lpstr>
      <vt:lpstr>PowerPoint Presentation</vt:lpstr>
      <vt:lpstr>PowerPoint Presentation</vt:lpstr>
      <vt:lpstr>PowerPoint Presentation</vt:lpstr>
      <vt:lpstr>Korotkoff sounds,</vt:lpstr>
      <vt:lpstr>Korotkoff Sounds</vt:lpstr>
      <vt:lpstr>Korotkoff Sounds Cont.</vt:lpstr>
      <vt:lpstr>PowerPoint Presentation</vt:lpstr>
      <vt:lpstr>PowerPoint Presentation</vt:lpstr>
      <vt:lpstr>PowerPoint Presentation</vt:lpstr>
      <vt:lpstr>PowerPoint Presentation</vt:lpstr>
      <vt:lpstr>Orthostatic Hypotension</vt:lpstr>
      <vt:lpstr>The Obese or Very Thin Patient.</vt:lpstr>
      <vt:lpstr>The Hypertensive Patient with Systolic Blood Pressure Higher in the Arms than in the Legs</vt:lpstr>
      <vt:lpstr>PowerPoint Presentation</vt:lpstr>
      <vt:lpstr>PowerPoint Presentation</vt:lpstr>
      <vt:lpstr>PowerPoint Presentation</vt:lpstr>
      <vt:lpstr>PowerPoint Presentation</vt:lpstr>
      <vt:lpstr>PowerPoint Presentation</vt:lpstr>
      <vt:lpstr>The kidneys are retroperitoneal (posterior) organs. The ribs protect their upper poles . </vt:lpstr>
      <vt:lpstr>Percussion</vt:lpstr>
      <vt:lpstr>PowerPoint Presentation</vt:lpstr>
      <vt:lpstr>Abdominal Bruits</vt:lpstr>
      <vt:lpstr>Test for shifting dullness</vt:lpstr>
      <vt:lpstr>Shifting dullness.</vt:lpstr>
      <vt:lpstr>Test for a fluid wave.</vt:lpstr>
      <vt:lpstr>Edema </vt:lpstr>
      <vt:lpstr>Pitting edema</vt:lpstr>
      <vt:lpstr>Lymphedema of the feet in an infant with turner sx</vt:lpstr>
      <vt:lpstr>Physical examination of the testicles</vt:lpstr>
      <vt:lpstr>PowerPoint Presentation</vt:lpstr>
      <vt:lpstr>PowerPoint Presentation</vt:lpstr>
      <vt:lpstr>Transillumination</vt:lpstr>
      <vt:lpstr>The cremasteric reflex</vt:lpstr>
      <vt:lpstr>PowerPoint Presentation</vt:lpstr>
      <vt:lpstr>Measurement of Penile Length </vt:lpstr>
      <vt:lpstr>PowerPoint Presentation</vt:lpstr>
      <vt:lpstr>MICROPENIS</vt:lpstr>
      <vt:lpstr>PowerPoint Presentation</vt:lpstr>
      <vt:lpstr>Buried penis (a), which may be visualized by retraction of the skin lateral to the penile shaft (b). </vt:lpstr>
      <vt:lpstr>Phimosis refers to a conical protrusion of prepuce that cannot be retracted proximally.</vt:lpstr>
      <vt:lpstr>Paraphimosis</vt:lpstr>
      <vt:lpstr>Penile adhesion </vt:lpstr>
      <vt:lpstr>Glanular adhesions and skin bridges are attachments of the glans and penile shaft, which are common complications associated with circumcision.</vt:lpstr>
      <vt:lpstr>Coronal hypospadias. </vt:lpstr>
      <vt:lpstr>Perineal hypospadias</vt:lpstr>
      <vt:lpstr>PowerPoint Presentation</vt:lpstr>
      <vt:lpstr>PowerPoint Presentation</vt:lpstr>
      <vt:lpstr>Hypospedias</vt:lpstr>
      <vt:lpstr>Testicular torsion</vt:lpstr>
      <vt:lpstr>Chordee</vt:lpstr>
      <vt:lpstr>Penile torsion</vt:lpstr>
      <vt:lpstr>AMBIGUS GENITALIA</vt:lpstr>
      <vt:lpstr>Webbed Scrotum</vt:lpstr>
      <vt:lpstr>Bifid Scrotum</vt:lpstr>
      <vt:lpstr>Aphallia</vt:lpstr>
      <vt:lpstr>MEATAL STENOSIS </vt:lpstr>
      <vt:lpstr>Meatal duplication </vt:lpstr>
      <vt:lpstr>Hydrocele </vt:lpstr>
      <vt:lpstr>TORSION OF THE APPENDIX TESTIS</vt:lpstr>
      <vt:lpstr>PowerPoint Presentation</vt:lpstr>
      <vt:lpstr>PowerPoint Presentation</vt:lpstr>
      <vt:lpstr>PowerPoint Presentation</vt:lpstr>
      <vt:lpstr>Irritant contact dermatitis</vt:lpstr>
      <vt:lpstr>Diaper candidiasis</vt:lpstr>
      <vt:lpstr>Diaper dermatitis</vt:lpstr>
      <vt:lpstr>Zinc def.</vt:lpstr>
      <vt:lpstr>Infantile seborrheic dermatitis involving the diaper area</vt:lpstr>
      <vt:lpstr>PowerPoint Presentation</vt:lpstr>
      <vt:lpstr>Nonhealing Diaper Rash with Associated Hepatosplenomegaly </vt:lpstr>
      <vt:lpstr>scabis</vt:lpstr>
      <vt:lpstr>Congenital syphilis</vt:lpstr>
      <vt:lpstr>Infantile psoriasis of the diaper area</vt:lpstr>
      <vt:lpstr>Jacquet's erosive diaper dermatitis</vt:lpstr>
      <vt:lpstr>PowerPoint Presentation</vt:lpstr>
      <vt:lpstr>Tag</vt:lpstr>
      <vt:lpstr>Labial adhesions</vt:lpstr>
      <vt:lpstr>BLADDER EXTROPHY</vt:lpstr>
      <vt:lpstr>PowerPoint Presentation</vt:lpstr>
      <vt:lpstr> Vaginal l polyp in a newborn </vt:lpstr>
      <vt:lpstr>Gartner's duct cysts in the newborn</vt:lpstr>
      <vt:lpstr>Paraurethral (Skene’s Duct) Cyst</vt:lpstr>
      <vt:lpstr>PowerPoint Presentation</vt:lpstr>
      <vt:lpstr>PRUNE BELLY SYNDROM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UROGENITAL PHYSICAL EXAM IN PEDIATRIC</dc:title>
  <dc:creator>library</dc:creator>
  <cp:lastModifiedBy>library</cp:lastModifiedBy>
  <cp:revision>63</cp:revision>
  <dcterms:created xsi:type="dcterms:W3CDTF">2016-12-15T08:58:00Z</dcterms:created>
  <dcterms:modified xsi:type="dcterms:W3CDTF">2020-07-26T09:21:22Z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1033-10.2.0.5804</vt:lpwstr>
  </property>
</Properties>
</file>