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286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71" r:id="rId13"/>
    <p:sldId id="269" r:id="rId14"/>
    <p:sldId id="268" r:id="rId15"/>
    <p:sldId id="270" r:id="rId16"/>
    <p:sldId id="287" r:id="rId17"/>
    <p:sldId id="281" r:id="rId18"/>
    <p:sldId id="282" r:id="rId19"/>
    <p:sldId id="285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353058C2-3EDC-425D-852F-CF2B2BAF9517}" type="datetimeFigureOut">
              <a:rPr lang="fa-IR" smtClean="0"/>
              <a:t>06/08/1443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1EF2DE7E-A023-420D-805D-CBECB3428EE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421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D0A2904-0ECD-448C-B611-6E780BC27BC0}" type="datetime1">
              <a:rPr lang="en-US" smtClean="0"/>
              <a:t>3/9/2022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www.drpournasiri.com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97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2B6F-909F-4D88-9109-8CEF24487380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6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349-A534-4CE7-A770-91DCA4132A42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9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42EA-5EBA-48CC-9A5A-7469251521CE}" type="datetime1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8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7F3D462-112A-412D-9843-011D16B07753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www.drpournasiri.com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01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1D5-BFAC-4FAC-AC22-61D5371088AC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8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9BC5-911D-44F0-9DA7-66D25B7B293D}" type="datetime1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3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5281-CF18-4182-85CB-C3B6E06DDCAB}" type="datetime1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6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48D-1842-4C9F-9B13-D2BA1D383771}" type="datetime1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AF3E-E222-4075-B2C5-EE5FE0E29E7B}" type="datetime1">
              <a:rPr lang="en-US" smtClean="0"/>
              <a:t>3/9/2022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www.drpournasiri.com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530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13C2BB-5796-4293-8153-03003C16A6EF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www.drpournasiri.com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35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2E21CD-0D72-44C4-96D0-5296D5804055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www.drpournasiri.com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077706-099F-4610-BAC7-47A8D0DEE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3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utdo.ir/contents/trimethoprim-sulfamethoxazole-co-trimoxazole-drug-information?search=hyperkalemia&amp;topicRef=2306&amp;source=see_link" TargetMode="Externa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3" y="2091263"/>
            <a:ext cx="6425057" cy="1841793"/>
          </a:xfrm>
        </p:spPr>
        <p:txBody>
          <a:bodyPr/>
          <a:lstStyle/>
          <a:p>
            <a:r>
              <a:rPr lang="fa-IR" dirty="0"/>
              <a:t>بررسی تشخیصی هیپرکالمی در کودکان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365104"/>
            <a:ext cx="6152728" cy="1728192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chemeClr val="tx1"/>
                </a:solidFill>
              </a:rPr>
              <a:t>دکتر زهرا پورنصیری فوق </a:t>
            </a:r>
            <a:r>
              <a:rPr lang="fa-IR">
                <a:solidFill>
                  <a:schemeClr val="tx1"/>
                </a:solidFill>
              </a:rPr>
              <a:t>تخصص نفرولوژی </a:t>
            </a:r>
            <a:r>
              <a:rPr lang="fa-IR" dirty="0">
                <a:solidFill>
                  <a:schemeClr val="tx1"/>
                </a:solidFill>
              </a:rPr>
              <a:t>کودکان </a:t>
            </a:r>
          </a:p>
          <a:p>
            <a:r>
              <a:rPr lang="fa-IR" dirty="0">
                <a:solidFill>
                  <a:schemeClr val="tx1"/>
                </a:solidFill>
              </a:rPr>
              <a:t>دانشگاه ع .پ شهید بهشتی</a:t>
            </a:r>
          </a:p>
          <a:p>
            <a:r>
              <a:rPr lang="en-US" dirty="0">
                <a:solidFill>
                  <a:srgbClr val="00B0F0"/>
                </a:solidFill>
              </a:rPr>
              <a:t>www.drpournasiri.com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29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کاهش دفع کلیوی  پتاسیم 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آیا نارسایی کلیه وجود دارد؟چک اوره و کراتینین(معمولا زیر </a:t>
            </a:r>
            <a:r>
              <a:rPr lang="sv-SE" dirty="0"/>
              <a:t> 30 mL/min per 1.73 m</a:t>
            </a:r>
            <a:r>
              <a:rPr lang="sv-SE" baseline="30000" dirty="0"/>
              <a:t>2</a:t>
            </a:r>
            <a:r>
              <a:rPr lang="fa-IR" baseline="30000" dirty="0"/>
              <a:t>)</a:t>
            </a:r>
          </a:p>
          <a:p>
            <a:pPr algn="r" rtl="1"/>
            <a:r>
              <a:rPr lang="fa-IR" baseline="30000" dirty="0"/>
              <a:t>آیا حجم داخل عروقی بیمار پایین</a:t>
            </a:r>
            <a:r>
              <a:rPr lang="fa-IR" dirty="0"/>
              <a:t> است؟در این شرایط به علت بازجذب سدیم و آب از توبول پروگزیمال ،سدیم کمتری به سلولهای جمع آوری کننده میرسد در نتیجه  سدیم کافی در توبول برای تبادل با پتاسیم خون و دفع پتاسیم وجود ندارد.اصطلاحا</a:t>
            </a:r>
            <a:r>
              <a:rPr lang="pt-BR" dirty="0"/>
              <a:t> functional renal tubular acidosis (RTA)</a:t>
            </a:r>
            <a:r>
              <a:rPr lang="fa-IR" dirty="0"/>
              <a:t> گفته میشود</a:t>
            </a:r>
          </a:p>
          <a:p>
            <a:pPr marL="0" indent="0" algn="r" rtl="1">
              <a:buNone/>
            </a:pPr>
            <a:endParaRPr lang="fa-IR" dirty="0"/>
          </a:p>
          <a:p>
            <a:pPr algn="r" rtl="1"/>
            <a:endParaRPr lang="fa-IR" baseline="30000" dirty="0"/>
          </a:p>
          <a:p>
            <a:pPr algn="r" rtl="1"/>
            <a:endParaRPr lang="fa-IR" baseline="30000" dirty="0"/>
          </a:p>
          <a:p>
            <a:pPr algn="r" rtl="1"/>
            <a:endParaRPr lang="fa-IR" baseline="30000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307828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آیا در کارکرد توبولهای کلیه اختلال وجود دارد ؟ چک </a:t>
            </a:r>
            <a:r>
              <a:rPr lang="en-US" dirty="0"/>
              <a:t>TTKG</a:t>
            </a:r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r>
              <a:rPr lang="fa-IR" dirty="0"/>
              <a:t>اگرجواب مثبت است آیا اشکال در کمبود هورمونهای لازم جهت دفع پتاسیم است یا هورمون وجود دارد ولی توبولهای کلیه به آن حساسیت نشان نمیدهند؟ چک آلدوسترون و رنین</a:t>
            </a:r>
          </a:p>
          <a:p>
            <a:pPr algn="r" rtl="1"/>
            <a:r>
              <a:rPr lang="fa-IR" dirty="0"/>
              <a:t>آیا کمبود یا افزایش رنین یا  الدسترون وجود دارد؟مشاوره غدد </a:t>
            </a:r>
          </a:p>
          <a:p>
            <a:pPr algn="r" rtl="1"/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slide9175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9304" y="2103438"/>
            <a:ext cx="6985392" cy="3932237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آیا کمبود رنین و الدسترون وجود دارد؟</a:t>
            </a:r>
            <a:r>
              <a:rPr lang="en-US" dirty="0"/>
              <a:t> </a:t>
            </a:r>
            <a:r>
              <a:rPr lang="en-US" dirty="0" err="1"/>
              <a:t>Hyporeninemic</a:t>
            </a:r>
            <a:r>
              <a:rPr lang="en-US" dirty="0"/>
              <a:t> </a:t>
            </a:r>
            <a:r>
              <a:rPr lang="en-US" dirty="0" err="1"/>
              <a:t>hypoaldosteronism</a:t>
            </a:r>
            <a:r>
              <a:rPr lang="en-US" dirty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مانند نارسایی خفیف یا متوسط کلیه ؟ اوره و کراتینین</a:t>
            </a:r>
          </a:p>
          <a:p>
            <a:pPr algn="r" rtl="1"/>
            <a:r>
              <a:rPr lang="fa-IR" dirty="0"/>
              <a:t>نفروپاتی دیابتی ؟ قندخون</a:t>
            </a:r>
          </a:p>
          <a:p>
            <a:pPr algn="r" rtl="1"/>
            <a:r>
              <a:rPr lang="fa-IR" dirty="0"/>
              <a:t>نفریت بینابینی ،گلومرولونفریت حاد؟ آزمایش ادرار</a:t>
            </a:r>
          </a:p>
          <a:p>
            <a:pPr algn="r" rtl="1"/>
            <a:r>
              <a:rPr lang="fa-IR" dirty="0"/>
              <a:t>مصرف داروهایی که تولید رنین را کم میکنند؟ مثل :</a:t>
            </a:r>
            <a:r>
              <a:rPr lang="en-US" dirty="0"/>
              <a:t>,ARB,ACEI ,</a:t>
            </a:r>
            <a:r>
              <a:rPr lang="en-US" dirty="0" err="1"/>
              <a:t>NSAID,HEPARIN,calcineurin</a:t>
            </a:r>
            <a:r>
              <a:rPr lang="en-US" dirty="0"/>
              <a:t> inhibitors.</a:t>
            </a: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 آلدسترون طبیعی یا بالاست 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/>
              <a:t>مقاومت وجود دارد ؟    </a:t>
            </a:r>
            <a:r>
              <a:rPr lang="en-US" dirty="0"/>
              <a:t>RTA TYPE 4,UTI,scikle cell </a:t>
            </a:r>
            <a:r>
              <a:rPr lang="en-US" dirty="0" err="1"/>
              <a:t>DX,drug</a:t>
            </a:r>
            <a:endParaRPr lang="en-US" dirty="0"/>
          </a:p>
          <a:p>
            <a:pPr algn="r" rtl="1"/>
            <a:r>
              <a:rPr lang="en-US" dirty="0"/>
              <a:t> (</a:t>
            </a:r>
            <a:r>
              <a:rPr lang="en-US" u="sng" dirty="0" err="1">
                <a:hlinkClick r:id="rId2"/>
              </a:rPr>
              <a:t>trimethoprim-sulfamethoxazole</a:t>
            </a:r>
            <a:r>
              <a:rPr lang="en-US" u="sng" dirty="0" err="1"/>
              <a:t>,spironolactone</a:t>
            </a:r>
            <a:r>
              <a:rPr lang="en-US" u="sng" dirty="0"/>
              <a:t>,..)</a:t>
            </a:r>
            <a:r>
              <a:rPr lang="en-US" dirty="0"/>
              <a:t>? </a:t>
            </a:r>
            <a:endParaRPr lang="fa-IR" dirty="0"/>
          </a:p>
          <a:p>
            <a:pPr algn="r" rtl="1"/>
            <a:endParaRPr lang="fa-IR" dirty="0"/>
          </a:p>
          <a:p>
            <a:pPr algn="r" rtl="1"/>
            <a:r>
              <a:rPr lang="fa-IR" dirty="0"/>
              <a:t>آیا بیماری ژنتیکی سودوهیپو الدسترونیسم داریم :</a:t>
            </a:r>
          </a:p>
          <a:p>
            <a:pPr algn="r" rtl="1"/>
            <a:r>
              <a:rPr lang="en-US" b="1" dirty="0" err="1"/>
              <a:t>Pseudohypoaldosteronism</a:t>
            </a:r>
            <a:r>
              <a:rPr lang="en-US" b="1" dirty="0"/>
              <a:t> type 1</a:t>
            </a:r>
            <a:r>
              <a:rPr lang="fa-IR" b="1" dirty="0"/>
              <a:t>:دو نوع دارد </a:t>
            </a:r>
          </a:p>
          <a:p>
            <a:pPr algn="r" rtl="1"/>
            <a:r>
              <a:rPr lang="fa-IR" b="1" dirty="0"/>
              <a:t>مغلوب غیر جنسی : که اختلال در رسپتر</a:t>
            </a:r>
            <a:r>
              <a:rPr lang="en-US" dirty="0"/>
              <a:t> the epithelial sodium channel (</a:t>
            </a:r>
            <a:r>
              <a:rPr lang="en-US" dirty="0" err="1"/>
              <a:t>ENaC</a:t>
            </a:r>
            <a:r>
              <a:rPr lang="en-US" dirty="0"/>
              <a:t>)</a:t>
            </a:r>
            <a:r>
              <a:rPr lang="fa-IR" dirty="0"/>
              <a:t> وجود دارد </a:t>
            </a:r>
            <a:r>
              <a:rPr lang="fa-IR" b="1" dirty="0"/>
              <a:t> </a:t>
            </a:r>
            <a:r>
              <a:rPr lang="en-US" b="1" dirty="0"/>
              <a:t>: </a:t>
            </a:r>
            <a:r>
              <a:rPr lang="en-US" dirty="0"/>
              <a:t> </a:t>
            </a:r>
            <a:r>
              <a:rPr lang="fa-IR" b="1" dirty="0"/>
              <a:t>که علاوه بر کلیه مقاومت به آلدسترون در کولون و غدد عرقی و بزاقی نیز وجود دارد.</a:t>
            </a:r>
          </a:p>
          <a:p>
            <a:pPr algn="r" rtl="1"/>
            <a:r>
              <a:rPr lang="fa-IR" b="1" dirty="0"/>
              <a:t>غالب غیر جنسی </a:t>
            </a:r>
            <a:r>
              <a:rPr lang="fa-IR" dirty="0"/>
              <a:t>: فقط در توبولهای کلیه مقاومت وجود دارد: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Mutations in the NR3C2 gene coding for the </a:t>
            </a:r>
            <a:r>
              <a:rPr lang="en-US" dirty="0" err="1"/>
              <a:t>mineralocorticoid</a:t>
            </a:r>
            <a:r>
              <a:rPr lang="en-US" dirty="0"/>
              <a:t> receptor</a:t>
            </a:r>
            <a:endParaRPr lang="fa-IR" dirty="0"/>
          </a:p>
          <a:p>
            <a:pPr algn="r" rtl="1"/>
            <a:r>
              <a:rPr lang="fa-IR" dirty="0"/>
              <a:t>تشخیص :بررسی ژنتیک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آیا کمبودآلدسترون وجود دارد؟ 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نارسایی اولیه ادرنال یا ادیسون وجود دارد ؟چک کورتیزول و </a:t>
            </a:r>
            <a:r>
              <a:rPr lang="en-US" dirty="0"/>
              <a:t>ACTH</a:t>
            </a:r>
            <a:endParaRPr lang="fa-IR" dirty="0"/>
          </a:p>
          <a:p>
            <a:pPr algn="r" rtl="1"/>
            <a:r>
              <a:rPr lang="fa-IR" dirty="0"/>
              <a:t>نارسایی اکتسابی آدرنال وجود  دارد ؟سونوی آدرنال ،</a:t>
            </a:r>
            <a:r>
              <a:rPr lang="en-US" dirty="0"/>
              <a:t>PPD TEST</a:t>
            </a:r>
            <a:r>
              <a:rPr lang="fa-IR" dirty="0"/>
              <a:t>،بررسی بیماریهای خود ایمنی و....</a:t>
            </a:r>
          </a:p>
          <a:p>
            <a:pPr algn="r" rtl="1"/>
            <a:r>
              <a:rPr lang="fa-IR" dirty="0"/>
              <a:t>هیپرپلازی مادرزادی آدرنال وجود دارد ؟معاینه دستگاه تناسلی ،چک </a:t>
            </a:r>
            <a:r>
              <a:rPr lang="en-US" dirty="0"/>
              <a:t>17OHP</a:t>
            </a:r>
            <a:r>
              <a:rPr lang="fa-IR" dirty="0"/>
              <a:t>،و مشاوره غدد</a:t>
            </a:r>
          </a:p>
          <a:p>
            <a:pPr algn="r" rtl="1"/>
            <a:r>
              <a:rPr lang="en-US" b="1" dirty="0" err="1"/>
              <a:t>Pseudohypoaldosteronism</a:t>
            </a:r>
            <a:r>
              <a:rPr lang="en-US" b="1" dirty="0"/>
              <a:t> type 2 (Gordon's   </a:t>
            </a:r>
            <a:r>
              <a:rPr lang="fa-IR" b="1" dirty="0"/>
              <a:t>بیماری </a:t>
            </a:r>
            <a:r>
              <a:rPr lang="en-US" b="1" dirty="0"/>
              <a:t>syndrome)</a:t>
            </a:r>
            <a:r>
              <a:rPr lang="fa-IR" b="1" dirty="0"/>
              <a:t> وجود دارد ؟ اختلال در در پمپ </a:t>
            </a:r>
            <a:r>
              <a:rPr lang="en-US" dirty="0" err="1"/>
              <a:t>thiazide</a:t>
            </a:r>
            <a:r>
              <a:rPr lang="en-US" dirty="0"/>
              <a:t>-sensitive Na-</a:t>
            </a:r>
            <a:r>
              <a:rPr lang="en-US" dirty="0" err="1"/>
              <a:t>Cl</a:t>
            </a:r>
            <a:r>
              <a:rPr lang="en-US" dirty="0"/>
              <a:t> </a:t>
            </a:r>
            <a:r>
              <a:rPr lang="en-US" dirty="0" err="1"/>
              <a:t>cotransporter</a:t>
            </a:r>
            <a:r>
              <a:rPr lang="en-US" dirty="0"/>
              <a:t> </a:t>
            </a:r>
            <a:r>
              <a:rPr lang="fa-IR" dirty="0"/>
              <a:t>در سلولهای دیستال .باز جذب زیاد کلر بار الکتریکی لومن را مثبت میکند در نتیجه دفع پتاسیم دچار اشکال میشود:چک فشار خون(فشار بالا دارند) ،سابقه مثبت در خانواده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a-IR" dirty="0"/>
              <a:t>کیس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408712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/>
              <a:t>بیمار نوزاد پسر 14 روزه به علت بی قراری و تحرک پذیری و گریه های مداوم به کلینیک آورده شده است.مادر عنوان میکند که کودک همیشه گرسنه است و اومجبور شده علاوه بر شیرخودش ،شیرخشک هم شروع کند و هم چنین اکثر اوقات بعد از شیرخوردن استفراغ غیر جهنده دارد.او هم چنین ابراز میکند که در مقایسه با کودک دیگرش ،دفعات و حجم دفع ادرار این نوزاد واضحا بیشتر است.</a:t>
            </a:r>
          </a:p>
          <a:p>
            <a:pPr algn="r" rtl="1"/>
            <a:r>
              <a:rPr lang="fa-IR" sz="2400" dirty="0"/>
              <a:t>بیمار فول ترم با وزن تولد 3300 بدنیا آمده و وزن بیمار در کلینیک 2800 بود.</a:t>
            </a:r>
          </a:p>
          <a:p>
            <a:pPr algn="r" rtl="1"/>
            <a:r>
              <a:rPr lang="fa-IR" sz="2000" dirty="0"/>
              <a:t>در معاینه چهره غیر سندرمیک داشت . فشار خون به علت بی قراری قابل اندازه کیری صحیح نبود .ولی بیمار مخاطهای خشک و کاهش چربی زیر پوست داشت .</a:t>
            </a:r>
          </a:p>
          <a:p>
            <a:pPr algn="r" rtl="1"/>
            <a:r>
              <a:rPr lang="fa-IR" sz="2000" dirty="0"/>
              <a:t>سایر معاینات نرمال بود.</a:t>
            </a:r>
          </a:p>
          <a:p>
            <a:r>
              <a:rPr lang="fa-IR" sz="2000" dirty="0"/>
              <a:t>آزمایشات اولیه ای که آماده شد به ترتیب زیر بود:</a:t>
            </a:r>
            <a:r>
              <a:rPr lang="pt-BR" sz="2000" dirty="0"/>
              <a:t>Na+ 123mEq/L</a:t>
            </a:r>
            <a:endParaRPr lang="fa-IR" sz="2000" dirty="0"/>
          </a:p>
          <a:p>
            <a:r>
              <a:rPr lang="pt-BR" sz="2000" dirty="0"/>
              <a:t>, K+ 7.8 mEq/L</a:t>
            </a:r>
            <a:endParaRPr lang="fa-IR" sz="2000" dirty="0"/>
          </a:p>
          <a:p>
            <a:pPr algn="r" rtl="1"/>
            <a:endParaRPr lang="fa-IR" sz="2000" dirty="0"/>
          </a:p>
          <a:p>
            <a:pPr algn="r" rtl="1"/>
            <a:endParaRPr lang="fa-IR" sz="2400" dirty="0"/>
          </a:p>
          <a:p>
            <a:pPr algn="r" rt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748227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dirty="0">
                <a:solidFill>
                  <a:srgbClr val="0070C0"/>
                </a:solidFill>
              </a:rPr>
              <a:t>مرحله اول </a:t>
            </a:r>
            <a:r>
              <a:rPr lang="fa-IR" dirty="0"/>
              <a:t>:آیا بیمار هیپرکالمی ساختگی دارد: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/>
              <a:t>انجام نوار قلب :</a:t>
            </a:r>
            <a:r>
              <a:rPr lang="fa-IR" dirty="0">
                <a:solidFill>
                  <a:srgbClr val="FF0000"/>
                </a:solidFill>
              </a:rPr>
              <a:t>موج تی تال و موج پی فلت و </a:t>
            </a:r>
            <a:r>
              <a:rPr lang="en-US" dirty="0" err="1">
                <a:solidFill>
                  <a:srgbClr val="FF0000"/>
                </a:solidFill>
              </a:rPr>
              <a:t>qrs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fa-IR" dirty="0">
                <a:solidFill>
                  <a:srgbClr val="FF0000"/>
                </a:solidFill>
              </a:rPr>
              <a:t> پهن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/>
              <a:t>تکرار پتاسیم :پتاسیم مجدد =</a:t>
            </a:r>
            <a:r>
              <a:rPr lang="fa-IR" dirty="0">
                <a:solidFill>
                  <a:srgbClr val="FF0000"/>
                </a:solidFill>
              </a:rPr>
              <a:t>8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/>
              <a:t>انجام سی بی سی : نرمال</a:t>
            </a:r>
          </a:p>
          <a:p>
            <a:pPr algn="r" rtl="1"/>
            <a:r>
              <a:rPr lang="fa-IR" dirty="0">
                <a:solidFill>
                  <a:srgbClr val="0070C0"/>
                </a:solidFill>
              </a:rPr>
              <a:t>مرحله دوم </a:t>
            </a:r>
            <a:r>
              <a:rPr lang="fa-IR" dirty="0"/>
              <a:t>:مکانیزم احتمالی چیست ؟</a:t>
            </a:r>
          </a:p>
          <a:p>
            <a:pPr algn="r" rtl="1"/>
            <a:r>
              <a:rPr lang="fa-IR" dirty="0"/>
              <a:t>دریافت زیاد پتاسیم ؟ با شرح حال توجیه نمیشود</a:t>
            </a:r>
          </a:p>
          <a:p>
            <a:pPr algn="r" rtl="1"/>
            <a:r>
              <a:rPr lang="fa-IR" dirty="0"/>
              <a:t>شیفت پتاسیم از داخل به خارج سلول ؟</a:t>
            </a:r>
          </a:p>
          <a:p>
            <a:pPr algn="r" rtl="1"/>
            <a:r>
              <a:rPr lang="fa-IR" dirty="0"/>
              <a:t>چک قند: </a:t>
            </a:r>
            <a:r>
              <a:rPr lang="en-US" dirty="0"/>
              <a:t> 68mg/dl</a:t>
            </a:r>
            <a:endParaRPr lang="fa-IR" dirty="0"/>
          </a:p>
          <a:p>
            <a:pPr algn="r" rtl="1"/>
            <a:r>
              <a:rPr lang="fa-IR" dirty="0"/>
              <a:t>چک گاز خونی:</a:t>
            </a:r>
            <a:r>
              <a:rPr lang="en-US" dirty="0"/>
              <a:t> pH 7.30 , pco2=32,HCO</a:t>
            </a:r>
            <a:r>
              <a:rPr lang="en-US" baseline="-25000" dirty="0"/>
              <a:t>3</a:t>
            </a:r>
            <a:r>
              <a:rPr lang="en-US" dirty="0"/>
              <a:t> 16.1 </a:t>
            </a:r>
            <a:r>
              <a:rPr lang="en-US" dirty="0" err="1"/>
              <a:t>mmol</a:t>
            </a:r>
            <a:r>
              <a:rPr lang="en-US" dirty="0"/>
              <a:t>/L , BE </a:t>
            </a:r>
            <a:endParaRPr lang="fa-IR" dirty="0"/>
          </a:p>
          <a:p>
            <a:pPr algn="r" rtl="1">
              <a:buNone/>
            </a:pPr>
            <a:r>
              <a:rPr lang="en-US" dirty="0"/>
              <a:t>−9.0 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/>
              <a:t>به ازای هر 0/1 کاهش </a:t>
            </a:r>
            <a:r>
              <a:rPr lang="en-US" dirty="0"/>
              <a:t>PH</a:t>
            </a:r>
            <a:r>
              <a:rPr lang="fa-IR" dirty="0"/>
              <a:t> از 7/4 پتاسیم  0/6افزایش پیدا میکند.پس در این بیمار تنها توجیهه کننده هیپرکالمی نیست.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کاهش دفع کلیوی  پتاسیم ؟ چک اوره و کراتینین  و چک اسمولاریتی سرم و ادرار و پتاسیم ادرار جهت محاسبه </a:t>
            </a:r>
            <a:r>
              <a:rPr lang="en-US" dirty="0"/>
              <a:t>TTKG</a:t>
            </a:r>
            <a:endParaRPr lang="fa-IR" dirty="0"/>
          </a:p>
          <a:p>
            <a:pPr algn="r" rtl="1">
              <a:buFont typeface="Wingdings" pitchFamily="2" charset="2"/>
              <a:buChar char="ü"/>
            </a:pP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fa-I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pic>
        <p:nvPicPr>
          <p:cNvPr id="5" name="Picture 2" descr="An ECG from a patient with a serum potassium of 7.5 with flattened P waves, wide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076" y="1434013"/>
            <a:ext cx="4546848" cy="216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BUN=25mg/</a:t>
            </a:r>
            <a:r>
              <a:rPr lang="en-US" dirty="0" err="1"/>
              <a:t>dl,creatinine</a:t>
            </a:r>
            <a:r>
              <a:rPr lang="en-US" dirty="0"/>
              <a:t>=0.5 mg/dl</a:t>
            </a:r>
          </a:p>
          <a:p>
            <a:pPr algn="l" rtl="0"/>
            <a:r>
              <a:rPr lang="en-US" dirty="0"/>
              <a:t>Serum. </a:t>
            </a:r>
            <a:r>
              <a:rPr lang="en-US" dirty="0" err="1"/>
              <a:t>osmolality</a:t>
            </a:r>
            <a:r>
              <a:rPr lang="en-US" dirty="0"/>
              <a:t> = 291 </a:t>
            </a:r>
            <a:r>
              <a:rPr lang="en-US" dirty="0" err="1"/>
              <a:t>mOsmol</a:t>
            </a:r>
            <a:r>
              <a:rPr lang="en-US" dirty="0"/>
              <a:t>/kg</a:t>
            </a:r>
          </a:p>
          <a:p>
            <a:pPr algn="l" rtl="0"/>
            <a:r>
              <a:rPr lang="en-US" dirty="0"/>
              <a:t>urine potassium = 3.6 </a:t>
            </a:r>
            <a:r>
              <a:rPr lang="en-US" dirty="0" err="1"/>
              <a:t>mEq</a:t>
            </a:r>
            <a:r>
              <a:rPr lang="en-US" dirty="0"/>
              <a:t>/L(serum K=8 meq/l)</a:t>
            </a:r>
          </a:p>
          <a:p>
            <a:pPr algn="l" rtl="0"/>
            <a:r>
              <a:rPr lang="en-US" dirty="0" err="1"/>
              <a:t>osmolality</a:t>
            </a:r>
            <a:r>
              <a:rPr lang="en-US" dirty="0"/>
              <a:t> =166 </a:t>
            </a:r>
            <a:r>
              <a:rPr lang="en-US" dirty="0" err="1"/>
              <a:t>mOsmol</a:t>
            </a:r>
            <a:r>
              <a:rPr lang="en-US" dirty="0"/>
              <a:t>/kg</a:t>
            </a:r>
          </a:p>
          <a:p>
            <a:pPr algn="l" rtl="0"/>
            <a:r>
              <a:rPr lang="en-US" dirty="0"/>
              <a:t>calculated TTKG is 0.7(3.6 × 291/8 × 166)</a:t>
            </a:r>
          </a:p>
          <a:p>
            <a:pPr algn="l" rtl="0"/>
            <a:r>
              <a:rPr lang="en-US" dirty="0"/>
              <a:t>TTKG&lt;7 </a:t>
            </a:r>
          </a:p>
          <a:p>
            <a:pPr algn="l" rtl="0"/>
            <a:r>
              <a:rPr lang="en-US" dirty="0"/>
              <a:t>High serum </a:t>
            </a:r>
            <a:r>
              <a:rPr lang="en-US" dirty="0" err="1"/>
              <a:t>renin</a:t>
            </a:r>
            <a:r>
              <a:rPr lang="en-US" dirty="0"/>
              <a:t> of 20 pg/</a:t>
            </a:r>
            <a:r>
              <a:rPr lang="en-US" dirty="0" err="1"/>
              <a:t>mL</a:t>
            </a:r>
            <a:r>
              <a:rPr lang="en-US" dirty="0"/>
              <a:t> (normal 4-8 pg/</a:t>
            </a:r>
            <a:r>
              <a:rPr lang="en-US" dirty="0" err="1"/>
              <a:t>mL</a:t>
            </a:r>
            <a:r>
              <a:rPr lang="en-US" dirty="0"/>
              <a:t>) and  low serum </a:t>
            </a:r>
            <a:r>
              <a:rPr lang="en-US" dirty="0" err="1"/>
              <a:t>aldosterone</a:t>
            </a:r>
            <a:r>
              <a:rPr lang="en-US" dirty="0"/>
              <a:t> of 25 pg/</a:t>
            </a:r>
            <a:r>
              <a:rPr lang="en-US" dirty="0" err="1"/>
              <a:t>mL</a:t>
            </a:r>
            <a:r>
              <a:rPr lang="en-US" dirty="0"/>
              <a:t> (normal 50-950 pg/ </a:t>
            </a:r>
            <a:r>
              <a:rPr lang="en-US" dirty="0" err="1"/>
              <a:t>mL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Repead</a:t>
            </a:r>
            <a:r>
              <a:rPr lang="en-US" dirty="0"/>
              <a:t> physical </a:t>
            </a:r>
            <a:r>
              <a:rPr lang="en-US" dirty="0" err="1"/>
              <a:t>exam:normal</a:t>
            </a:r>
            <a:r>
              <a:rPr lang="en-US" dirty="0"/>
              <a:t> BP, mild pigmented genitalia,</a:t>
            </a:r>
          </a:p>
          <a:p>
            <a:pPr algn="l" rtl="0"/>
            <a:r>
              <a:rPr lang="en-US" dirty="0"/>
              <a:t>AND Low </a:t>
            </a:r>
            <a:r>
              <a:rPr lang="en-US" dirty="0" err="1"/>
              <a:t>sodium,high</a:t>
            </a:r>
            <a:r>
              <a:rPr lang="en-US" dirty="0"/>
              <a:t> </a:t>
            </a:r>
            <a:r>
              <a:rPr lang="en-US" dirty="0" err="1"/>
              <a:t>renin,low</a:t>
            </a:r>
            <a:r>
              <a:rPr lang="en-US" dirty="0"/>
              <a:t> </a:t>
            </a:r>
            <a:r>
              <a:rPr lang="en-US" dirty="0" err="1"/>
              <a:t>aldosterone</a:t>
            </a:r>
            <a:endParaRPr lang="en-US" dirty="0"/>
          </a:p>
          <a:p>
            <a:pPr algn="l" rtl="0"/>
            <a:r>
              <a:rPr lang="en-US" dirty="0"/>
              <a:t>Check 17-hydroxyprogesterone: 280 </a:t>
            </a:r>
            <a:r>
              <a:rPr lang="en-US" dirty="0" err="1"/>
              <a:t>nmol</a:t>
            </a:r>
            <a:r>
              <a:rPr lang="en-US" dirty="0"/>
              <a:t>/L (&lt;20 </a:t>
            </a:r>
            <a:r>
              <a:rPr lang="en-US" dirty="0" err="1"/>
              <a:t>nmol</a:t>
            </a:r>
            <a:r>
              <a:rPr lang="en-US" dirty="0"/>
              <a:t>/L).</a:t>
            </a:r>
          </a:p>
          <a:p>
            <a:pPr algn="l" rtl="0"/>
            <a:r>
              <a:rPr lang="en-US" dirty="0"/>
              <a:t>Genetic test: CAH secondary to 21-hydroxylase deficiency with mutation in CYP21A</a:t>
            </a:r>
          </a:p>
          <a:p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343745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a-IR" dirty="0"/>
              <a:t>کیس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408712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/>
              <a:t>بیمار نوزاد پسر 14 روزه به علت بی قراری و تحرک پذیری و گریه های مداوم به کلینیک آورده شده است.مادر عنوان میکند که کودک همیشه گرسنه است و اومجبور شده علاوه بر شیرخودش ،شیرخشک هم شروع کند و هم چنین اکثر اوقات بعد از شیرخوردن استفراغ غیر جهنده دارد.او هم چنین ابراز میکند که در مقایسه با کودک دیگرش ،دفعات و حجم دفع ادرار این نوزاد واضحا بیشتر است.</a:t>
            </a:r>
          </a:p>
          <a:p>
            <a:pPr algn="r" rtl="1"/>
            <a:r>
              <a:rPr lang="fa-IR" sz="2400" dirty="0"/>
              <a:t>بیمار فول ترم با وزن تولد 3300 بدنیا آمده و وزن بیمار در کلینیک 2800 بود.</a:t>
            </a:r>
          </a:p>
          <a:p>
            <a:pPr algn="r" rtl="1"/>
            <a:r>
              <a:rPr lang="fa-IR" sz="2000" dirty="0"/>
              <a:t>در معاینه چهره غیر سندرمیک داشت . فشار خون به علت بی قراری قابل اندازه کیری صحیح نبود .ولی بیمار مخاطهای خشک و کاهش چربی زیر پوست داشت .</a:t>
            </a:r>
          </a:p>
          <a:p>
            <a:pPr algn="r" rtl="1"/>
            <a:r>
              <a:rPr lang="fa-IR" sz="2000" dirty="0"/>
              <a:t>سایر معاینات نرمال بود.</a:t>
            </a:r>
          </a:p>
          <a:p>
            <a:r>
              <a:rPr lang="fa-IR" sz="2000" dirty="0"/>
              <a:t>آزمایشات اولیه ای که آماده شد به ترتیب زیر بود:</a:t>
            </a:r>
            <a:r>
              <a:rPr lang="pt-BR" sz="2000" dirty="0"/>
              <a:t>Na+ 123mEq/L</a:t>
            </a:r>
            <a:endParaRPr lang="fa-IR" sz="2000" dirty="0"/>
          </a:p>
          <a:p>
            <a:r>
              <a:rPr lang="pt-BR" sz="2000" dirty="0"/>
              <a:t>, K+ 7.8 mEq/L</a:t>
            </a:r>
            <a:endParaRPr lang="fa-IR" sz="2000" dirty="0"/>
          </a:p>
          <a:p>
            <a:pPr algn="r" rtl="1"/>
            <a:endParaRPr lang="fa-IR" sz="2000" dirty="0"/>
          </a:p>
          <a:p>
            <a:pPr algn="r" rtl="1"/>
            <a:endParaRPr lang="fa-IR" sz="2400" dirty="0"/>
          </a:p>
          <a:p>
            <a:pPr algn="r" rt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3903312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 در نهایت بیمار با تشخیص  </a:t>
            </a:r>
            <a:r>
              <a:rPr lang="en-US" dirty="0"/>
              <a:t>CAH </a:t>
            </a:r>
            <a:r>
              <a:rPr lang="fa-IR" dirty="0"/>
              <a:t>کمبود 21 هیدروکسیلاز با هیدروکورتیزون و فلودروکورتیزون و سدیم کلراید خوراکی و توصیه به مشاوره غدد ترخیص میشود و توصیه میشود در زمان بیماری یا استرس دوز داروها را دوبرابر کند.</a:t>
            </a:r>
          </a:p>
          <a:p>
            <a:pPr algn="r" rtl="1"/>
            <a:r>
              <a:rPr lang="fa-IR" dirty="0"/>
              <a:t>دو هفته بعد مراجعه میکند 700 گرم اضافه وزن داشته و سدیم 135</a:t>
            </a:r>
            <a:r>
              <a:rPr lang="en-US" dirty="0"/>
              <a:t> </a:t>
            </a:r>
            <a:r>
              <a:rPr lang="en-US" dirty="0" err="1"/>
              <a:t>mEq</a:t>
            </a:r>
            <a:r>
              <a:rPr lang="en-US" dirty="0"/>
              <a:t>/L</a:t>
            </a:r>
            <a:r>
              <a:rPr lang="fa-IR" dirty="0"/>
              <a:t> و پتاسیم </a:t>
            </a:r>
            <a:r>
              <a:rPr lang="en-US" dirty="0" err="1"/>
              <a:t>mEq</a:t>
            </a:r>
            <a:r>
              <a:rPr lang="en-US" dirty="0"/>
              <a:t>/L </a:t>
            </a:r>
            <a:r>
              <a:rPr lang="fa-IR" dirty="0"/>
              <a:t>4/6 و بیکربنات 24</a:t>
            </a:r>
            <a:r>
              <a:rPr lang="en-US" dirty="0"/>
              <a:t> </a:t>
            </a:r>
            <a:r>
              <a:rPr lang="en-US" dirty="0" err="1"/>
              <a:t>mEq</a:t>
            </a:r>
            <a:r>
              <a:rPr lang="en-US" dirty="0"/>
              <a:t>/L</a:t>
            </a:r>
            <a:r>
              <a:rPr lang="fa-IR" dirty="0"/>
              <a:t> داشت 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چگونه علت هیپرکالمی را بررسی کنیم؟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297718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مرحله 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997152"/>
          </a:xfrm>
        </p:spPr>
        <p:txBody>
          <a:bodyPr/>
          <a:lstStyle/>
          <a:p>
            <a:pPr algn="r" rtl="1"/>
            <a:r>
              <a:rPr lang="fa-IR" dirty="0"/>
              <a:t>آیا بیمار هیپرکالمی دارد؟</a:t>
            </a:r>
          </a:p>
          <a:p>
            <a:pPr algn="r" rtl="1"/>
            <a:r>
              <a:rPr lang="en-US" dirty="0"/>
              <a:t>5.5 </a:t>
            </a:r>
            <a:r>
              <a:rPr lang="en-US" dirty="0" err="1"/>
              <a:t>mEq</a:t>
            </a:r>
            <a:r>
              <a:rPr lang="en-US" dirty="0"/>
              <a:t>/L (</a:t>
            </a:r>
            <a:r>
              <a:rPr lang="en-US" dirty="0" err="1"/>
              <a:t>mmol</a:t>
            </a:r>
            <a:r>
              <a:rPr lang="en-US" dirty="0"/>
              <a:t>/L)</a:t>
            </a:r>
            <a:r>
              <a:rPr lang="fa-IR" dirty="0"/>
              <a:t>  </a:t>
            </a:r>
            <a:r>
              <a:rPr lang="en-US" dirty="0"/>
              <a:t>K &gt;</a:t>
            </a:r>
          </a:p>
          <a:p>
            <a:pPr algn="r" rtl="1"/>
            <a:r>
              <a:rPr lang="fa-IR" dirty="0"/>
              <a:t>آیا هیپرکالمی ساختگی است؟</a:t>
            </a:r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73016"/>
            <a:ext cx="4542458" cy="301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82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پتاسیم سرم 0/4 از پتاسیم پلاسما بیشتر است.</a:t>
            </a:r>
          </a:p>
          <a:p>
            <a:pPr algn="r" rtl="1"/>
            <a:r>
              <a:rPr lang="fa-IR" dirty="0"/>
              <a:t>به ازای هر 100 هزار افزایش پلاکت 0/15 پتاسیم به صورت ساختگی زیادتر میشود(البته در نمونه هپارینه)</a:t>
            </a:r>
          </a:p>
          <a:p>
            <a:pPr algn="r" rtl="1"/>
            <a:r>
              <a:rPr lang="fa-IR" dirty="0"/>
              <a:t>لوکوسیتوز اگر نمونه خون در محیط سرد نگه داشته شود به علت لیز سلولی منجر به هیپرکالمی ساختگی میشود.</a:t>
            </a:r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275762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مرحله دوم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rgbClr val="00B050"/>
                </a:solidFill>
              </a:rPr>
              <a:t>با چه مکانیزم احتمالی هیپرکالمی ایجاد شده است؟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/>
              <a:t>دریافت زیاد پتاسیم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/>
              <a:t>شیفت پتاسیم از داخل به خارج سلول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/>
              <a:t>کاهش دفع کلیوی  پتاسیم </a:t>
            </a:r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259027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fa-IR" dirty="0">
                <a:solidFill>
                  <a:srgbClr val="FF0000"/>
                </a:solidFill>
              </a:rPr>
              <a:t>دریافت زیاد پتاسیم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چک مقدار  پتاسیم سرمها ی دریافتی بیمار و احیانا محلولهای خوراکی حاوی پتاسیم مانند پلی سیترات کا یا کلرید پتاسیم خوراکی یا داروهای حاوی پتاسیم بالا مثل پنیسیلین پتاسیم و یا تراسفیوژن خون یا تعویض خون در نوزاد</a:t>
            </a:r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43247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>
                <a:solidFill>
                  <a:srgbClr val="FF0000"/>
                </a:solidFill>
              </a:rPr>
              <a:t>شیفت پتاسیم از داخل به خارج سلول؟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آیا اسیدوز وجود دارد؟ چک گاز خونی</a:t>
            </a:r>
            <a:endParaRPr lang="en-US" dirty="0"/>
          </a:p>
          <a:p>
            <a:pPr algn="r" rtl="1">
              <a:buFont typeface="Wingdings" pitchFamily="2" charset="2"/>
              <a:buChar char="§"/>
            </a:pPr>
            <a:r>
              <a:rPr lang="fa-IR" dirty="0"/>
              <a:t>آیا همولیز دارد؟  چک سی بی سی </a:t>
            </a:r>
          </a:p>
          <a:p>
            <a:pPr algn="r" rtl="1"/>
            <a:r>
              <a:rPr lang="fa-IR" dirty="0"/>
              <a:t>آیا آسیب بافتی دارد مانند تصادف؟ یا زیر آوار ماندن؟ یا شروع کیموتراپی ؟هماتوم وسیع ؟ ورزش شدید ؟ احتمال هیپوکسی؟:چک </a:t>
            </a:r>
            <a:r>
              <a:rPr lang="en-US" dirty="0"/>
              <a:t>CPK</a:t>
            </a:r>
            <a:endParaRPr lang="fa-IR" dirty="0"/>
          </a:p>
          <a:p>
            <a:pPr algn="r" rtl="1"/>
            <a:r>
              <a:rPr lang="fa-IR" dirty="0"/>
              <a:t>آیا احتمال کمبود انسولین هست؟ چک قند خون</a:t>
            </a:r>
          </a:p>
          <a:p>
            <a:pPr algn="r" rtl="1"/>
            <a:r>
              <a:rPr lang="fa-IR" dirty="0"/>
              <a:t>آیا سابقه خانوادگی از فلجهای دوره ای دارد؟</a:t>
            </a:r>
            <a:r>
              <a:rPr lang="en-US" b="1" dirty="0"/>
              <a:t> </a:t>
            </a:r>
            <a:endParaRPr lang="fa-IR" b="1" dirty="0"/>
          </a:p>
          <a:p>
            <a:pPr marL="0" indent="0" algn="r" rtl="1">
              <a:buNone/>
            </a:pPr>
            <a:r>
              <a:rPr lang="en-US" b="1" dirty="0" err="1"/>
              <a:t>Hyperkalemic</a:t>
            </a:r>
            <a:r>
              <a:rPr lang="en-US" b="1" dirty="0"/>
              <a:t> periodic paralysis</a:t>
            </a:r>
            <a:endParaRPr lang="en-US" dirty="0"/>
          </a:p>
          <a:p>
            <a:pPr algn="r" rtl="1"/>
            <a:r>
              <a:rPr lang="fa-IR" dirty="0"/>
              <a:t>آیا دارویی مصرف میکند؟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</p:spTree>
    <p:extLst>
      <p:ext uri="{BB962C8B-B14F-4D97-AF65-F5344CB8AC3E}">
        <p14:creationId xmlns:p14="http://schemas.microsoft.com/office/powerpoint/2010/main" val="126821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fa-IR" dirty="0"/>
              <a:t>داروها با مکانیزمهای مختلفی باعث هیپرکالمی میشوند ولی اکثرا از طریق شیفت پتاسیم از داخل به خارج سلول اینکاررا میکنند.</a:t>
            </a:r>
          </a:p>
          <a:p>
            <a:pPr algn="r" rtl="1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www.drpournasiri.com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298" y="404664"/>
            <a:ext cx="2236077" cy="600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798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467</TotalTime>
  <Words>1075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Savon</vt:lpstr>
      <vt:lpstr>بررسی تشخیصی هیپرکالمی در کودکان</vt:lpstr>
      <vt:lpstr>کیس </vt:lpstr>
      <vt:lpstr>چگونه علت هیپرکالمی را بررسی کنیم؟</vt:lpstr>
      <vt:lpstr>مرحله اول</vt:lpstr>
      <vt:lpstr>PowerPoint Presentation</vt:lpstr>
      <vt:lpstr>مرحله دوم</vt:lpstr>
      <vt:lpstr> ?دریافت زیاد پتاسیم </vt:lpstr>
      <vt:lpstr>شیفت پتاسیم از داخل به خارج سلول؟ </vt:lpstr>
      <vt:lpstr>PowerPoint Presentation</vt:lpstr>
      <vt:lpstr>کاهش دفع کلیوی  پتاسیم  </vt:lpstr>
      <vt:lpstr>PowerPoint Presentation</vt:lpstr>
      <vt:lpstr>PowerPoint Presentation</vt:lpstr>
      <vt:lpstr>آیا کمبود رنین و الدسترون وجود دارد؟ Hyporeninemic hypoaldosteronism </vt:lpstr>
      <vt:lpstr> آلدسترون طبیعی یا بالاست ؟</vt:lpstr>
      <vt:lpstr>آیا کمبودآلدسترون وجود دارد؟  </vt:lpstr>
      <vt:lpstr>کیس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zahra pournasiri</cp:lastModifiedBy>
  <cp:revision>85</cp:revision>
  <dcterms:created xsi:type="dcterms:W3CDTF">2020-07-16T17:31:00Z</dcterms:created>
  <dcterms:modified xsi:type="dcterms:W3CDTF">2022-03-09T11:08:10Z</dcterms:modified>
</cp:coreProperties>
</file>