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329" r:id="rId3"/>
    <p:sldId id="256" r:id="rId4"/>
    <p:sldId id="271" r:id="rId5"/>
    <p:sldId id="306" r:id="rId6"/>
    <p:sldId id="257" r:id="rId7"/>
    <p:sldId id="263" r:id="rId8"/>
    <p:sldId id="272" r:id="rId9"/>
    <p:sldId id="268" r:id="rId10"/>
    <p:sldId id="269" r:id="rId11"/>
    <p:sldId id="267" r:id="rId12"/>
    <p:sldId id="276" r:id="rId13"/>
    <p:sldId id="273" r:id="rId14"/>
    <p:sldId id="284" r:id="rId15"/>
    <p:sldId id="274" r:id="rId16"/>
    <p:sldId id="280" r:id="rId17"/>
    <p:sldId id="277" r:id="rId18"/>
    <p:sldId id="278" r:id="rId19"/>
    <p:sldId id="281" r:id="rId20"/>
    <p:sldId id="282" r:id="rId21"/>
    <p:sldId id="279" r:id="rId22"/>
    <p:sldId id="261" r:id="rId23"/>
    <p:sldId id="260" r:id="rId24"/>
    <p:sldId id="318" r:id="rId25"/>
    <p:sldId id="322" r:id="rId26"/>
    <p:sldId id="324" r:id="rId27"/>
    <p:sldId id="307" r:id="rId28"/>
    <p:sldId id="330" r:id="rId29"/>
    <p:sldId id="320" r:id="rId30"/>
    <p:sldId id="308" r:id="rId31"/>
    <p:sldId id="309" r:id="rId32"/>
    <p:sldId id="310" r:id="rId33"/>
    <p:sldId id="311" r:id="rId34"/>
    <p:sldId id="312" r:id="rId35"/>
    <p:sldId id="332" r:id="rId36"/>
    <p:sldId id="304" r:id="rId37"/>
    <p:sldId id="305" r:id="rId38"/>
    <p:sldId id="298" r:id="rId39"/>
    <p:sldId id="299" r:id="rId40"/>
    <p:sldId id="300" r:id="rId41"/>
    <p:sldId id="321" r:id="rId42"/>
    <p:sldId id="326" r:id="rId43"/>
    <p:sldId id="313" r:id="rId44"/>
    <p:sldId id="314" r:id="rId45"/>
    <p:sldId id="328" r:id="rId46"/>
    <p:sldId id="316" r:id="rId47"/>
    <p:sldId id="327" r:id="rId48"/>
    <p:sldId id="31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04" y="6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6FFE3-2823-4F1B-AA83-9ACBEF6797A0}" type="datetimeFigureOut">
              <a:rPr lang="en-US" smtClean="0"/>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CE364-AFD0-4BFE-8B50-B481E46264FE}" type="slidenum">
              <a:rPr lang="en-US" smtClean="0"/>
              <a:t>‹#›</a:t>
            </a:fld>
            <a:endParaRPr lang="en-US"/>
          </a:p>
        </p:txBody>
      </p:sp>
    </p:spTree>
    <p:extLst>
      <p:ext uri="{BB962C8B-B14F-4D97-AF65-F5344CB8AC3E}">
        <p14:creationId xmlns:p14="http://schemas.microsoft.com/office/powerpoint/2010/main" val="427534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CE364-AFD0-4BFE-8B50-B481E46264FE}" type="slidenum">
              <a:rPr lang="en-US" smtClean="0"/>
              <a:t>2</a:t>
            </a:fld>
            <a:endParaRPr lang="en-US"/>
          </a:p>
        </p:txBody>
      </p:sp>
    </p:spTree>
    <p:extLst>
      <p:ext uri="{BB962C8B-B14F-4D97-AF65-F5344CB8AC3E}">
        <p14:creationId xmlns:p14="http://schemas.microsoft.com/office/powerpoint/2010/main" val="232770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E364-AFD0-4BFE-8B50-B481E46264FE}" type="slidenum">
              <a:rPr lang="en-US" smtClean="0"/>
              <a:t>12</a:t>
            </a:fld>
            <a:endParaRPr lang="en-US"/>
          </a:p>
        </p:txBody>
      </p:sp>
    </p:spTree>
    <p:extLst>
      <p:ext uri="{BB962C8B-B14F-4D97-AF65-F5344CB8AC3E}">
        <p14:creationId xmlns:p14="http://schemas.microsoft.com/office/powerpoint/2010/main" val="64386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CE364-AFD0-4BFE-8B50-B481E46264FE}" type="slidenum">
              <a:rPr lang="en-US" smtClean="0"/>
              <a:t>15</a:t>
            </a:fld>
            <a:endParaRPr lang="en-US"/>
          </a:p>
        </p:txBody>
      </p:sp>
    </p:spTree>
    <p:extLst>
      <p:ext uri="{BB962C8B-B14F-4D97-AF65-F5344CB8AC3E}">
        <p14:creationId xmlns:p14="http://schemas.microsoft.com/office/powerpoint/2010/main" val="246473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9646B1-853D-4C12-8F99-F679A0AA34BB}" type="datetime1">
              <a:rPr lang="en-US" smtClean="0"/>
              <a:t>6/10/2020</a:t>
            </a:fld>
            <a:endParaRPr lang="en-US"/>
          </a:p>
        </p:txBody>
      </p:sp>
      <p:sp>
        <p:nvSpPr>
          <p:cNvPr id="5" name="Footer Placeholder 4"/>
          <p:cNvSpPr>
            <a:spLocks noGrp="1"/>
          </p:cNvSpPr>
          <p:nvPr>
            <p:ph type="ftr" sz="quarter" idx="11"/>
          </p:nvPr>
        </p:nvSpPr>
        <p:spPr/>
        <p:txBody>
          <a:bodyPr/>
          <a:lstStyle/>
          <a:p>
            <a:r>
              <a:rPr lang="en-US" smtClean="0"/>
              <a:t>WWW.drpournasiri.com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BD7EB-23FB-4A3F-B626-3074C835364C}" type="datetime1">
              <a:rPr lang="en-US" smtClean="0"/>
              <a:t>6/10/2020</a:t>
            </a:fld>
            <a:endParaRPr lang="en-US"/>
          </a:p>
        </p:txBody>
      </p:sp>
      <p:sp>
        <p:nvSpPr>
          <p:cNvPr id="5" name="Footer Placeholder 4"/>
          <p:cNvSpPr>
            <a:spLocks noGrp="1"/>
          </p:cNvSpPr>
          <p:nvPr>
            <p:ph type="ftr" sz="quarter" idx="11"/>
          </p:nvPr>
        </p:nvSpPr>
        <p:spPr/>
        <p:txBody>
          <a:bodyPr/>
          <a:lstStyle/>
          <a:p>
            <a:r>
              <a:rPr lang="en-US" smtClean="0"/>
              <a:t>WWW.drpournasiri.com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F0592-DDC5-44F0-9C2A-E008C73DBC26}" type="datetime1">
              <a:rPr lang="en-US" smtClean="0"/>
              <a:t>6/10/2020</a:t>
            </a:fld>
            <a:endParaRPr lang="en-US"/>
          </a:p>
        </p:txBody>
      </p:sp>
      <p:sp>
        <p:nvSpPr>
          <p:cNvPr id="5" name="Footer Placeholder 4"/>
          <p:cNvSpPr>
            <a:spLocks noGrp="1"/>
          </p:cNvSpPr>
          <p:nvPr>
            <p:ph type="ftr" sz="quarter" idx="11"/>
          </p:nvPr>
        </p:nvSpPr>
        <p:spPr/>
        <p:txBody>
          <a:bodyPr/>
          <a:lstStyle/>
          <a:p>
            <a:r>
              <a:rPr lang="en-US" smtClean="0"/>
              <a:t>WWW.drpournasiri.com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5AE6DE-6488-466F-81DB-1BE3BFEB295E}" type="datetime1">
              <a:rPr lang="en-US" smtClean="0"/>
              <a:t>6/10/2020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WWW.drpournasiri.com</a:t>
            </a:r>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FA5C0D1-1233-43BE-A647-9EC871AFBFC8}" type="slidenum">
              <a:rPr/>
              <a:pPr/>
              <a:t>‹#›</a:t>
            </a:fld>
            <a:endParaRPr/>
          </a:p>
        </p:txBody>
      </p:sp>
    </p:spTree>
    <p:extLst>
      <p:ext uri="{BB962C8B-B14F-4D97-AF65-F5344CB8AC3E}">
        <p14:creationId xmlns:p14="http://schemas.microsoft.com/office/powerpoint/2010/main" val="38118550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F59749-468B-4E70-BB71-AB90F0CA875B}" type="datetime1">
              <a:rPr lang="en-US" smtClean="0">
                <a:solidFill>
                  <a:srgbClr val="B13F9A"/>
                </a:solidFill>
              </a:rPr>
              <a:t>6/10/2020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WWW.drpournasiri.com</a:t>
            </a:r>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00566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58F281E-0925-4B32-9BD0-EDE6D1C6D6D9}" type="datetime1">
              <a:rPr lang="en-US" smtClean="0">
                <a:solidFill>
                  <a:srgbClr val="B13F9A"/>
                </a:solidFill>
              </a:rPr>
              <a:t>6/10/2020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solidFill>
                  <a:srgbClr val="B13F9A"/>
                </a:solidFill>
              </a:rPr>
              <a:t>WWW.drpournasiri.com</a:t>
            </a:r>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224502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297BE6-B77F-4844-A514-96D4F9CE15E7}" type="datetime1">
              <a:rPr lang="en-US" smtClean="0">
                <a:solidFill>
                  <a:srgbClr val="B13F9A"/>
                </a:solidFill>
              </a:rPr>
              <a:t>6/10/2020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WWW.drpournasiri.com</a:t>
            </a:r>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190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152B3F-0C48-4211-BF03-8D2A4D5F4F76}" type="datetime1">
              <a:rPr lang="en-US" smtClean="0">
                <a:solidFill>
                  <a:srgbClr val="B13F9A"/>
                </a:solidFill>
              </a:rPr>
              <a:t>6/10/2020</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r>
              <a:rPr lang="en-US" smtClean="0">
                <a:solidFill>
                  <a:srgbClr val="B13F9A"/>
                </a:solidFill>
              </a:rPr>
              <a:t>WWW.drpournasiri.com</a:t>
            </a:r>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0379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B526431-36DE-44CA-A507-F815A036BE1B}" type="datetime1">
              <a:rPr lang="en-US" smtClean="0">
                <a:solidFill>
                  <a:srgbClr val="B13F9A"/>
                </a:solidFill>
              </a:rPr>
              <a:t>6/10/2020</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r>
              <a:rPr lang="en-US" smtClean="0">
                <a:solidFill>
                  <a:srgbClr val="B13F9A"/>
                </a:solidFill>
              </a:rPr>
              <a:t>WWW.drpournasiri.com</a:t>
            </a:r>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77520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FA6D9C1-9E03-443C-A5D0-1E5C1B6C4FFD}" type="datetime1">
              <a:rPr lang="en-US" smtClean="0">
                <a:solidFill>
                  <a:srgbClr val="B13F9A"/>
                </a:solidFill>
              </a:rPr>
              <a:t>6/10/2020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solidFill>
                  <a:srgbClr val="B13F9A"/>
                </a:solidFill>
              </a:rPr>
              <a:t>WWW.drpournasiri.com</a:t>
            </a:r>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430747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98120D-2EEE-4A49-B009-219F77641C28}" type="datetime1">
              <a:rPr lang="en-US" smtClean="0">
                <a:solidFill>
                  <a:srgbClr val="B13F9A"/>
                </a:solidFill>
              </a:rPr>
              <a:t>6/10/2020</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r>
              <a:rPr lang="en-US" smtClean="0">
                <a:solidFill>
                  <a:srgbClr val="B13F9A"/>
                </a:solidFill>
              </a:rPr>
              <a:t>WWW.drpournasiri.com</a:t>
            </a:r>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1631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1FE3C-ECA4-4C1A-8F38-2113310EA759}" type="datetime1">
              <a:rPr lang="en-US" smtClean="0"/>
              <a:t>6/10/2020</a:t>
            </a:fld>
            <a:endParaRPr lang="en-US"/>
          </a:p>
        </p:txBody>
      </p:sp>
      <p:sp>
        <p:nvSpPr>
          <p:cNvPr id="5" name="Footer Placeholder 4"/>
          <p:cNvSpPr>
            <a:spLocks noGrp="1"/>
          </p:cNvSpPr>
          <p:nvPr>
            <p:ph type="ftr" sz="quarter" idx="11"/>
          </p:nvPr>
        </p:nvSpPr>
        <p:spPr/>
        <p:txBody>
          <a:bodyPr/>
          <a:lstStyle/>
          <a:p>
            <a:r>
              <a:rPr lang="en-US" smtClean="0"/>
              <a:t>WWW.drpournasiri.com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A5EBE39-A2B2-4FEF-A103-6E6B082AC62D}" type="datetime1">
              <a:rPr lang="en-US" smtClean="0">
                <a:solidFill>
                  <a:srgbClr val="F4E7ED"/>
                </a:solidFill>
              </a:rPr>
              <a:t>6/10/2020</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r>
              <a:rPr lang="en-US" smtClean="0">
                <a:solidFill>
                  <a:srgbClr val="F4E7ED"/>
                </a:solidFill>
              </a:rPr>
              <a:t>WWW.drpournasiri.com</a:t>
            </a:r>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0FA5C0D1-1233-43BE-A647-9EC871AFBFC8}"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414701873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048520-3BD5-4E16-B29E-9315CED42B80}" type="datetime1">
              <a:rPr lang="en-US" smtClean="0">
                <a:solidFill>
                  <a:srgbClr val="B13F9A"/>
                </a:solidFill>
              </a:rPr>
              <a:t>6/10/2020</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r>
              <a:rPr lang="en-US" smtClean="0">
                <a:solidFill>
                  <a:srgbClr val="B13F9A"/>
                </a:solidFill>
              </a:rPr>
              <a:t>WWW.drpournasiri.com</a:t>
            </a:r>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75721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C873519-E720-4BA1-9DDB-64F000C0F587}" type="datetime1">
              <a:rPr lang="en-US" smtClean="0">
                <a:solidFill>
                  <a:srgbClr val="B13F9A"/>
                </a:solidFill>
              </a:rPr>
              <a:t>6/10/2020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solidFill>
                  <a:srgbClr val="B13F9A"/>
                </a:solidFill>
              </a:rPr>
              <a:t>WWW.drpournasiri.com</a:t>
            </a:r>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9582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6BE63-D0DF-4FED-94BD-5A8CD394E918}" type="datetime1">
              <a:rPr lang="en-US" smtClean="0"/>
              <a:t>6/10/2020</a:t>
            </a:fld>
            <a:endParaRPr lang="en-US"/>
          </a:p>
        </p:txBody>
      </p:sp>
      <p:sp>
        <p:nvSpPr>
          <p:cNvPr id="5" name="Footer Placeholder 4"/>
          <p:cNvSpPr>
            <a:spLocks noGrp="1"/>
          </p:cNvSpPr>
          <p:nvPr>
            <p:ph type="ftr" sz="quarter" idx="11"/>
          </p:nvPr>
        </p:nvSpPr>
        <p:spPr/>
        <p:txBody>
          <a:bodyPr/>
          <a:lstStyle/>
          <a:p>
            <a:r>
              <a:rPr lang="en-US" smtClean="0"/>
              <a:t>WWW.drpournasiri.com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0DC30-CCA3-413F-B5D9-1C13649243C3}" type="datetime1">
              <a:rPr lang="en-US" smtClean="0"/>
              <a:t>6/10/2020</a:t>
            </a:fld>
            <a:endParaRPr lang="en-US"/>
          </a:p>
        </p:txBody>
      </p:sp>
      <p:sp>
        <p:nvSpPr>
          <p:cNvPr id="6" name="Footer Placeholder 5"/>
          <p:cNvSpPr>
            <a:spLocks noGrp="1"/>
          </p:cNvSpPr>
          <p:nvPr>
            <p:ph type="ftr" sz="quarter" idx="11"/>
          </p:nvPr>
        </p:nvSpPr>
        <p:spPr/>
        <p:txBody>
          <a:bodyPr/>
          <a:lstStyle/>
          <a:p>
            <a:r>
              <a:rPr lang="en-US" smtClean="0"/>
              <a:t>WWW.drpournasiri.com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6B05D-BF79-41AE-BD60-978554E16CDC}" type="datetime1">
              <a:rPr lang="en-US" smtClean="0"/>
              <a:t>6/10/2020</a:t>
            </a:fld>
            <a:endParaRPr lang="en-US"/>
          </a:p>
        </p:txBody>
      </p:sp>
      <p:sp>
        <p:nvSpPr>
          <p:cNvPr id="8" name="Footer Placeholder 7"/>
          <p:cNvSpPr>
            <a:spLocks noGrp="1"/>
          </p:cNvSpPr>
          <p:nvPr>
            <p:ph type="ftr" sz="quarter" idx="11"/>
          </p:nvPr>
        </p:nvSpPr>
        <p:spPr/>
        <p:txBody>
          <a:bodyPr/>
          <a:lstStyle/>
          <a:p>
            <a:r>
              <a:rPr lang="en-US" smtClean="0"/>
              <a:t>WWW.drpournasiri.com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FE31D-7EAC-4685-8964-8F83FBBC3550}" type="datetime1">
              <a:rPr lang="en-US" smtClean="0"/>
              <a:t>6/10/2020</a:t>
            </a:fld>
            <a:endParaRPr lang="en-US"/>
          </a:p>
        </p:txBody>
      </p:sp>
      <p:sp>
        <p:nvSpPr>
          <p:cNvPr id="4" name="Footer Placeholder 3"/>
          <p:cNvSpPr>
            <a:spLocks noGrp="1"/>
          </p:cNvSpPr>
          <p:nvPr>
            <p:ph type="ftr" sz="quarter" idx="11"/>
          </p:nvPr>
        </p:nvSpPr>
        <p:spPr/>
        <p:txBody>
          <a:bodyPr/>
          <a:lstStyle/>
          <a:p>
            <a:r>
              <a:rPr lang="en-US" smtClean="0"/>
              <a:t>WWW.drpournasiri.com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2CF73-4E8E-464D-AB83-74C7BA3E726E}" type="datetime1">
              <a:rPr lang="en-US" smtClean="0"/>
              <a:t>6/10/2020</a:t>
            </a:fld>
            <a:endParaRPr lang="en-US"/>
          </a:p>
        </p:txBody>
      </p:sp>
      <p:sp>
        <p:nvSpPr>
          <p:cNvPr id="3" name="Footer Placeholder 2"/>
          <p:cNvSpPr>
            <a:spLocks noGrp="1"/>
          </p:cNvSpPr>
          <p:nvPr>
            <p:ph type="ftr" sz="quarter" idx="11"/>
          </p:nvPr>
        </p:nvSpPr>
        <p:spPr/>
        <p:txBody>
          <a:bodyPr/>
          <a:lstStyle/>
          <a:p>
            <a:r>
              <a:rPr lang="en-US" smtClean="0"/>
              <a:t>WWW.drpournasiri.com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B57E7-B537-4392-9861-8205AD0669D4}" type="datetime1">
              <a:rPr lang="en-US" smtClean="0"/>
              <a:t>6/10/2020</a:t>
            </a:fld>
            <a:endParaRPr lang="en-US"/>
          </a:p>
        </p:txBody>
      </p:sp>
      <p:sp>
        <p:nvSpPr>
          <p:cNvPr id="6" name="Footer Placeholder 5"/>
          <p:cNvSpPr>
            <a:spLocks noGrp="1"/>
          </p:cNvSpPr>
          <p:nvPr>
            <p:ph type="ftr" sz="quarter" idx="11"/>
          </p:nvPr>
        </p:nvSpPr>
        <p:spPr/>
        <p:txBody>
          <a:bodyPr/>
          <a:lstStyle/>
          <a:p>
            <a:r>
              <a:rPr lang="en-US" smtClean="0"/>
              <a:t>WWW.drpournasiri.com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1FA0-F754-4670-9A46-1ACCF39691E5}" type="datetime1">
              <a:rPr lang="en-US" smtClean="0"/>
              <a:t>6/10/2020</a:t>
            </a:fld>
            <a:endParaRPr lang="en-US"/>
          </a:p>
        </p:txBody>
      </p:sp>
      <p:sp>
        <p:nvSpPr>
          <p:cNvPr id="6" name="Footer Placeholder 5"/>
          <p:cNvSpPr>
            <a:spLocks noGrp="1"/>
          </p:cNvSpPr>
          <p:nvPr>
            <p:ph type="ftr" sz="quarter" idx="11"/>
          </p:nvPr>
        </p:nvSpPr>
        <p:spPr/>
        <p:txBody>
          <a:bodyPr/>
          <a:lstStyle/>
          <a:p>
            <a:r>
              <a:rPr lang="en-US" smtClean="0"/>
              <a:t>WWW.drpournasiri.com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63583-6668-411C-B26E-EE1D50367FCB}" type="datetime1">
              <a:rPr lang="en-US" smtClean="0"/>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WWW.drpournasiri.com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r" defTabSz="914400" rtl="1" eaLnBrk="1" latinLnBrk="0" hangingPunct="1">
        <a:spcBef>
          <a:spcPct val="20000"/>
        </a:spcBef>
        <a:buFont typeface="Wingdings" pitchFamily="2" charset="2"/>
        <a:buChar char="q"/>
        <a:defRPr sz="3200" kern="1200">
          <a:solidFill>
            <a:schemeClr val="tx1"/>
          </a:solidFill>
          <a:latin typeface="+mn-lt"/>
          <a:ea typeface="+mn-ea"/>
          <a:cs typeface="+mn-cs"/>
        </a:defRPr>
      </a:lvl1pPr>
      <a:lvl2pPr marL="742950" indent="-285750" algn="r" defTabSz="914400" rtl="1" eaLnBrk="1" latinLnBrk="0" hangingPunct="1">
        <a:spcBef>
          <a:spcPct val="20000"/>
        </a:spcBef>
        <a:buFont typeface="Wingdings" pitchFamily="2" charset="2"/>
        <a:buChar char="q"/>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Wingdings" pitchFamily="2" charset="2"/>
        <a:buChar char="q"/>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Wingdings" pitchFamily="2" charset="2"/>
        <a:buChar char="q"/>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Wingdings"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FF43B88-17AC-4C95-B47E-CFFE642A4AFC}" type="datetime1">
              <a:rPr lang="en-US" smtClean="0">
                <a:solidFill>
                  <a:srgbClr val="B13F9A"/>
                </a:solidFill>
              </a:rPr>
              <a:t>6/10/2020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solidFill>
                  <a:srgbClr val="B13F9A"/>
                </a:solidFill>
              </a:rPr>
              <a:t>WWW.drpournasiri.com</a:t>
            </a:r>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FA5C0D1-1233-43BE-A647-9EC871AFBFC8}"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7592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Baxter_Internationa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fa.wikipedia.org/wiki/%D9%BE%D9%84%D8%A7%D8%B3%D9%85%D8%A7%DB%8C_%D8%AE%D9%88%D9%86" TargetMode="External"/><Relationship Id="rId2" Type="http://schemas.openxmlformats.org/officeDocument/2006/relationships/hyperlink" Target="https://fa.wikipedia.org/wiki/%D9%BE%D9%84%DB%8C_%D8%B3%D8%A7%DA%A9%D8%A7%D8%B1%DB%8C%D8%AF" TargetMode="External"/><Relationship Id="rId1" Type="http://schemas.openxmlformats.org/officeDocument/2006/relationships/slideLayout" Target="../slideLayouts/slideLayout13.xml"/><Relationship Id="rId4" Type="http://schemas.openxmlformats.org/officeDocument/2006/relationships/hyperlink" Target="https://fa.wikipedia.org/wiki/%D9%81%D8%B4%D8%A7%D8%B1_%D8%A7%D8%B3%D9%85%D8%B2%DB%8C"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 </a:t>
            </a:r>
            <a:r>
              <a:rPr lang="fa-IR" dirty="0" smtClean="0"/>
              <a:t>به نام خدا </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3042940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سرم دکستروز </a:t>
            </a:r>
            <a:r>
              <a:rPr lang="fa-IR" dirty="0" smtClean="0"/>
              <a:t>سالین</a:t>
            </a:r>
            <a:r>
              <a:rPr lang="en-US" dirty="0" smtClean="0"/>
              <a:t> </a:t>
            </a:r>
            <a:endParaRPr lang="en-US" dirty="0"/>
          </a:p>
        </p:txBody>
      </p:sp>
      <p:sp>
        <p:nvSpPr>
          <p:cNvPr id="3" name="Content Placeholder 2"/>
          <p:cNvSpPr>
            <a:spLocks noGrp="1"/>
          </p:cNvSpPr>
          <p:nvPr>
            <p:ph idx="1"/>
          </p:nvPr>
        </p:nvSpPr>
        <p:spPr/>
        <p:txBody>
          <a:bodyPr/>
          <a:lstStyle/>
          <a:p>
            <a:pPr fontAlgn="base"/>
            <a:r>
              <a:rPr lang="fa-IR" sz="2000" dirty="0"/>
              <a:t>این سرم در نسخه به صورت </a:t>
            </a:r>
            <a:r>
              <a:rPr lang="en-US" sz="2000" dirty="0"/>
              <a:t>D/S  </a:t>
            </a:r>
            <a:r>
              <a:rPr lang="fa-IR" sz="2000" dirty="0" smtClean="0"/>
              <a:t> هم نوشته </a:t>
            </a:r>
            <a:r>
              <a:rPr lang="fa-IR" sz="2000" dirty="0"/>
              <a:t>می شود.این سرم </a:t>
            </a:r>
            <a:r>
              <a:rPr lang="fa-IR" sz="2000" dirty="0" smtClean="0"/>
              <a:t>هم به </a:t>
            </a:r>
            <a:r>
              <a:rPr lang="fa-IR" sz="2000" dirty="0"/>
              <a:t>رنگ سبز </a:t>
            </a:r>
            <a:r>
              <a:rPr lang="fa-IR" sz="2000" dirty="0" smtClean="0"/>
              <a:t>است </a:t>
            </a:r>
            <a:r>
              <a:rPr lang="fa-IR" sz="2000" dirty="0"/>
              <a:t>ودر موقع </a:t>
            </a:r>
            <a:r>
              <a:rPr lang="fa-IR" sz="2000" dirty="0" smtClean="0"/>
              <a:t>تزریق باید </a:t>
            </a:r>
            <a:r>
              <a:rPr lang="fa-IR" sz="2000" dirty="0"/>
              <a:t>احتیاط نمود باسرم شست </a:t>
            </a:r>
            <a:r>
              <a:rPr lang="fa-IR" sz="2000" dirty="0" smtClean="0"/>
              <a:t>وشو اشتباه </a:t>
            </a:r>
            <a:r>
              <a:rPr lang="fa-IR" sz="2000" dirty="0"/>
              <a:t>گرفته نشود.</a:t>
            </a:r>
          </a:p>
          <a:p>
            <a:pPr fontAlgn="base"/>
            <a:r>
              <a:rPr lang="fa-IR" sz="2000" dirty="0"/>
              <a:t>سرم قندی نمکی حاوی </a:t>
            </a:r>
            <a:r>
              <a:rPr lang="fa-IR" sz="2000" dirty="0" smtClean="0"/>
              <a:t> </a:t>
            </a:r>
            <a:r>
              <a:rPr lang="en-US" sz="2000" dirty="0" smtClean="0"/>
              <a:t>0.9</a:t>
            </a:r>
            <a:r>
              <a:rPr lang="fa-IR" sz="2000" dirty="0" smtClean="0"/>
              <a:t>درصد </a:t>
            </a:r>
            <a:r>
              <a:rPr lang="fa-IR" sz="2000" dirty="0"/>
              <a:t>ســدیم کلرایــد  و 5درصد دکســتروز اســت وبرای جبران کمبود آب ومایعات واملاح بدن کاربرد </a:t>
            </a:r>
            <a:r>
              <a:rPr lang="fa-IR" sz="2000" dirty="0" smtClean="0"/>
              <a:t>دارد.هیپراسمولار و ایزوتون است.</a:t>
            </a:r>
            <a:endParaRPr lang="fa-IR" sz="2000" dirty="0"/>
          </a:p>
          <a:p>
            <a:r>
              <a:rPr lang="fa-IR" sz="2000" dirty="0"/>
              <a:t>به صورت سرمهای 500 و 1000 سی سی وجود دارد.</a:t>
            </a:r>
          </a:p>
          <a:p>
            <a:r>
              <a:rPr lang="fa-IR" sz="2000" dirty="0"/>
              <a:t>ترکیبات آن در هر لیتر:</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98585601"/>
              </p:ext>
            </p:extLst>
          </p:nvPr>
        </p:nvGraphicFramePr>
        <p:xfrm>
          <a:off x="1295400" y="4038600"/>
          <a:ext cx="6400800" cy="2651768"/>
        </p:xfrm>
        <a:graphic>
          <a:graphicData uri="http://schemas.openxmlformats.org/drawingml/2006/table">
            <a:tbl>
              <a:tblPr firstRow="1" bandRow="1">
                <a:tableStyleId>{5C22544A-7EE6-4342-B048-85BDC9FD1C3A}</a:tableStyleId>
              </a:tblPr>
              <a:tblGrid>
                <a:gridCol w="800100"/>
                <a:gridCol w="800100"/>
                <a:gridCol w="800100"/>
                <a:gridCol w="800100"/>
                <a:gridCol w="800100"/>
                <a:gridCol w="800100"/>
                <a:gridCol w="800100"/>
                <a:gridCol w="800100"/>
              </a:tblGrid>
              <a:tr h="381000">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 </a:t>
                      </a:r>
                      <a:r>
                        <a:rPr lang="en-US" sz="1800" dirty="0" err="1" smtClean="0"/>
                        <a:t>meq</a:t>
                      </a:r>
                      <a:r>
                        <a:rPr lang="en-US" sz="1800" dirty="0" smtClean="0"/>
                        <a:t>/lit</a:t>
                      </a:r>
                    </a:p>
                    <a:p>
                      <a:r>
                        <a:rPr lang="en-US" sz="1800" dirty="0" smtClean="0"/>
                        <a:t>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Osmolality</a:t>
                      </a:r>
                      <a:r>
                        <a:rPr lang="en-US" sz="1800" dirty="0" smtClean="0"/>
                        <a:t> </a:t>
                      </a:r>
                      <a:endParaRPr lang="en-US" sz="1800" dirty="0"/>
                    </a:p>
                  </a:txBody>
                  <a:tcPr marT="45724" marB="45724"/>
                </a:tc>
              </a:tr>
              <a:tr h="0">
                <a:tc>
                  <a:txBody>
                    <a:bodyPr/>
                    <a:lstStyle/>
                    <a:p>
                      <a:r>
                        <a:rPr lang="en-US" dirty="0" smtClean="0"/>
                        <a:t>Dextrose </a:t>
                      </a:r>
                      <a:r>
                        <a:rPr lang="en-US" dirty="0" err="1" smtClean="0"/>
                        <a:t>salin</a:t>
                      </a:r>
                      <a:r>
                        <a:rPr lang="en-US" dirty="0" smtClean="0"/>
                        <a:t> (d/s)</a:t>
                      </a:r>
                      <a:endParaRPr lang="en-US" dirty="0"/>
                    </a:p>
                  </a:txBody>
                  <a:tcPr/>
                </a:tc>
                <a:tc>
                  <a:txBody>
                    <a:bodyPr/>
                    <a:lstStyle/>
                    <a:p>
                      <a:r>
                        <a:rPr lang="en-US" dirty="0" smtClean="0"/>
                        <a:t>154</a:t>
                      </a:r>
                      <a:endParaRPr lang="en-US" dirty="0"/>
                    </a:p>
                  </a:txBody>
                  <a:tcPr/>
                </a:tc>
                <a:tc>
                  <a:txBody>
                    <a:bodyPr/>
                    <a:lstStyle/>
                    <a:p>
                      <a:r>
                        <a:rPr lang="en-US" dirty="0" smtClean="0"/>
                        <a:t>154</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50</a:t>
                      </a:r>
                      <a:endParaRPr lang="en-US" dirty="0"/>
                    </a:p>
                  </a:txBody>
                  <a:tcPr/>
                </a:tc>
                <a:tc>
                  <a:txBody>
                    <a:bodyPr/>
                    <a:lstStyle/>
                    <a:p>
                      <a:r>
                        <a:rPr lang="en-US" dirty="0" smtClean="0"/>
                        <a:t>-</a:t>
                      </a:r>
                      <a:endParaRPr lang="en-US" dirty="0"/>
                    </a:p>
                  </a:txBody>
                  <a:tcPr/>
                </a:tc>
                <a:tc>
                  <a:txBody>
                    <a:bodyPr/>
                    <a:lstStyle/>
                    <a:p>
                      <a:r>
                        <a:rPr lang="en-US" dirty="0" smtClean="0"/>
                        <a:t> 560</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95448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43624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320446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سرم </a:t>
            </a:r>
            <a:r>
              <a:rPr lang="fa-IR" dirty="0"/>
              <a:t>هالف </a:t>
            </a:r>
            <a:r>
              <a:rPr lang="fa-IR" dirty="0" smtClean="0"/>
              <a:t>سالین</a:t>
            </a:r>
            <a:endParaRPr lang="en-US" dirty="0"/>
          </a:p>
        </p:txBody>
      </p:sp>
      <p:sp>
        <p:nvSpPr>
          <p:cNvPr id="3" name="Content Placeholder 2"/>
          <p:cNvSpPr>
            <a:spLocks noGrp="1"/>
          </p:cNvSpPr>
          <p:nvPr>
            <p:ph idx="1"/>
          </p:nvPr>
        </p:nvSpPr>
        <p:spPr>
          <a:xfrm>
            <a:off x="381000" y="1600200"/>
            <a:ext cx="8305800" cy="4800600"/>
          </a:xfrm>
        </p:spPr>
        <p:txBody>
          <a:bodyPr/>
          <a:lstStyle/>
          <a:p>
            <a:r>
              <a:rPr lang="en-US" sz="2000" dirty="0"/>
              <a:t> </a:t>
            </a:r>
            <a:r>
              <a:rPr lang="fa-IR" sz="2000" dirty="0" smtClean="0"/>
              <a:t>به آن سرم 0.45 نرمال سالین </a:t>
            </a:r>
            <a:r>
              <a:rPr lang="fa-IR" sz="2000" dirty="0" smtClean="0"/>
              <a:t>یا نیم نرمال سالین هم </a:t>
            </a:r>
            <a:r>
              <a:rPr lang="fa-IR" sz="2000" dirty="0" smtClean="0"/>
              <a:t>میگویند.</a:t>
            </a:r>
            <a:endParaRPr lang="en-US" sz="2000" dirty="0" smtClean="0"/>
          </a:p>
          <a:p>
            <a:r>
              <a:rPr lang="fa-IR" sz="2000" dirty="0" smtClean="0"/>
              <a:t>این سرم حاوی نصف نرمال سالین و نصف آب مقطر است .پس ترکیبات آن در هر لیتر نصف نرمال سالین </a:t>
            </a:r>
            <a:r>
              <a:rPr lang="fa-IR" sz="2000" dirty="0" smtClean="0"/>
              <a:t>است.هیپواسمولار و هیپوتون است.</a:t>
            </a:r>
            <a:endParaRPr lang="fa-IR" sz="2000" dirty="0" smtClean="0"/>
          </a:p>
          <a:p>
            <a:r>
              <a:rPr lang="fa-IR" sz="2000" dirty="0" smtClean="0"/>
              <a:t>به </a:t>
            </a:r>
            <a:r>
              <a:rPr lang="fa-IR" sz="2000" dirty="0"/>
              <a:t>صورت سرمهای 500 و 1000 سی سی وجود دارد.</a:t>
            </a:r>
          </a:p>
          <a:p>
            <a:r>
              <a:rPr lang="fa-IR" sz="2000" dirty="0"/>
              <a:t>ترکیبات آن در هر لیتر</a:t>
            </a:r>
            <a:r>
              <a:rPr lang="fa-IR" sz="2000" dirty="0" smtClean="0"/>
              <a:t>:</a:t>
            </a:r>
          </a:p>
          <a:p>
            <a:endParaRPr lang="fa-IR"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94399120"/>
              </p:ext>
            </p:extLst>
          </p:nvPr>
        </p:nvGraphicFramePr>
        <p:xfrm>
          <a:off x="1524000" y="3810000"/>
          <a:ext cx="5715000" cy="2604474"/>
        </p:xfrm>
        <a:graphic>
          <a:graphicData uri="http://schemas.openxmlformats.org/drawingml/2006/table">
            <a:tbl>
              <a:tblPr firstRow="1" bandRow="1">
                <a:tableStyleId>{5C22544A-7EE6-4342-B048-85BDC9FD1C3A}</a:tableStyleId>
              </a:tblPr>
              <a:tblGrid>
                <a:gridCol w="714375"/>
                <a:gridCol w="714375"/>
                <a:gridCol w="714375"/>
                <a:gridCol w="714375"/>
                <a:gridCol w="714375"/>
                <a:gridCol w="714375"/>
                <a:gridCol w="714375"/>
                <a:gridCol w="714375"/>
              </a:tblGrid>
              <a:tr h="1647494">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r>
                        <a:rPr lang="en-US" sz="1800" dirty="0" smtClean="0"/>
                        <a:t>Calcium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p>
                      <a:r>
                        <a:rPr lang="en-US" sz="1800" dirty="0" smtClean="0"/>
                        <a:t>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smtClean="0"/>
                        <a:t>Osmolality </a:t>
                      </a:r>
                    </a:p>
                    <a:p>
                      <a:r>
                        <a:rPr lang="en-US" sz="1800" dirty="0" err="1" smtClean="0"/>
                        <a:t>mOsmol</a:t>
                      </a:r>
                      <a:r>
                        <a:rPr lang="en-US" sz="1800" dirty="0" smtClean="0"/>
                        <a:t>/lit</a:t>
                      </a:r>
                      <a:endParaRPr lang="en-US" sz="1800" dirty="0"/>
                    </a:p>
                  </a:txBody>
                  <a:tcPr marT="45724" marB="45724"/>
                </a:tc>
              </a:tr>
              <a:tr h="867106">
                <a:tc>
                  <a:txBody>
                    <a:bodyPr/>
                    <a:lstStyle/>
                    <a:p>
                      <a:r>
                        <a:rPr lang="en-US" sz="1400" dirty="0" smtClean="0"/>
                        <a:t>1/2NS(0.45%Nacl)</a:t>
                      </a:r>
                    </a:p>
                  </a:txBody>
                  <a:tcPr marT="45724" marB="45724"/>
                </a:tc>
                <a:tc>
                  <a:txBody>
                    <a:bodyPr/>
                    <a:lstStyle/>
                    <a:p>
                      <a:r>
                        <a:rPr lang="en-US" sz="1800" dirty="0" smtClean="0"/>
                        <a:t>77</a:t>
                      </a:r>
                      <a:endParaRPr lang="en-US" sz="1800" dirty="0"/>
                    </a:p>
                  </a:txBody>
                  <a:tcPr marT="45724" marB="45724"/>
                </a:tc>
                <a:tc>
                  <a:txBody>
                    <a:bodyPr/>
                    <a:lstStyle/>
                    <a:p>
                      <a:r>
                        <a:rPr lang="en-US" sz="1800" dirty="0" smtClean="0"/>
                        <a:t>77</a:t>
                      </a:r>
                      <a:endParaRPr lang="en-US" sz="1800" dirty="0"/>
                    </a:p>
                  </a:txBody>
                  <a:tcPr marT="45724" marB="45724"/>
                </a:tc>
                <a:tc>
                  <a:txBody>
                    <a:bodyPr/>
                    <a:lstStyle/>
                    <a:p>
                      <a:r>
                        <a:rPr lang="en-US" sz="1800" dirty="0" smtClean="0"/>
                        <a:t>____</a:t>
                      </a:r>
                      <a:endParaRPr lang="en-US" sz="1800" dirty="0"/>
                    </a:p>
                  </a:txBody>
                  <a:tcPr marT="45724" marB="45724"/>
                </a:tc>
                <a:tc>
                  <a:txBody>
                    <a:bodyPr/>
                    <a:lstStyle/>
                    <a:p>
                      <a:r>
                        <a:rPr lang="en-US" sz="1800" dirty="0" smtClean="0"/>
                        <a:t>____</a:t>
                      </a:r>
                      <a:endParaRPr lang="en-US" sz="18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____</a:t>
                      </a:r>
                      <a:endParaRPr lang="en-US" sz="1800" dirty="0"/>
                    </a:p>
                  </a:txBody>
                  <a:tcPr marT="45724" marB="45724"/>
                </a:tc>
                <a:tc>
                  <a:txBody>
                    <a:bodyPr/>
                    <a:lstStyle/>
                    <a:p>
                      <a:r>
                        <a:rPr lang="en-US" sz="1800" dirty="0" smtClean="0"/>
                        <a:t>____</a:t>
                      </a:r>
                      <a:endParaRPr lang="en-US" sz="1800" dirty="0"/>
                    </a:p>
                  </a:txBody>
                  <a:tcPr marT="45724" marB="45724"/>
                </a:tc>
                <a:tc>
                  <a:txBody>
                    <a:bodyPr/>
                    <a:lstStyle/>
                    <a:p>
                      <a:r>
                        <a:rPr lang="en-US" sz="1800" dirty="0" smtClean="0"/>
                        <a:t>154</a:t>
                      </a:r>
                      <a:endParaRPr lang="en-US" sz="18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09550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761999"/>
            <a:ext cx="6256527" cy="709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21024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سرم 1/2،1/2</a:t>
            </a:r>
            <a:r>
              <a:rPr lang="fa-IR" dirty="0"/>
              <a:t/>
            </a:r>
            <a:br>
              <a:rPr lang="fa-IR" dirty="0"/>
            </a:br>
            <a:endParaRPr lang="en-US" dirty="0"/>
          </a:p>
        </p:txBody>
      </p:sp>
      <p:sp>
        <p:nvSpPr>
          <p:cNvPr id="3" name="Content Placeholder 2"/>
          <p:cNvSpPr>
            <a:spLocks noGrp="1"/>
          </p:cNvSpPr>
          <p:nvPr>
            <p:ph idx="1"/>
          </p:nvPr>
        </p:nvSpPr>
        <p:spPr/>
        <p:txBody>
          <a:bodyPr/>
          <a:lstStyle/>
          <a:p>
            <a:r>
              <a:rPr lang="fa-IR" sz="1800" dirty="0"/>
              <a:t>این سرم حاوی نصف نرمال سالین و </a:t>
            </a:r>
            <a:r>
              <a:rPr lang="fa-IR" sz="1800" dirty="0" smtClean="0"/>
              <a:t>نصف سرم  قندی 5%است </a:t>
            </a:r>
            <a:r>
              <a:rPr lang="fa-IR" sz="1800" dirty="0"/>
              <a:t>.پس ترکیبات آن در هر لیتر نصف نرمال سالین </a:t>
            </a:r>
            <a:r>
              <a:rPr lang="fa-IR" sz="1800" dirty="0" smtClean="0"/>
              <a:t>و نصف قندی 5درصداست</a:t>
            </a:r>
            <a:r>
              <a:rPr lang="fa-IR" sz="1800" dirty="0" smtClean="0"/>
              <a:t>.</a:t>
            </a:r>
          </a:p>
          <a:p>
            <a:r>
              <a:rPr lang="fa-IR" sz="1800" dirty="0" smtClean="0"/>
              <a:t>این سرم ایزواسمولار و هیپوتون است.</a:t>
            </a:r>
            <a:endParaRPr lang="fa-IR" sz="1800" dirty="0" smtClean="0"/>
          </a:p>
          <a:p>
            <a:r>
              <a:rPr lang="fa-IR" sz="1800" dirty="0" smtClean="0"/>
              <a:t>لازم به تذکر است که در سرم های تزریقی ترکیبی آماده صرفا از قندی 5 درصد استفاده میشود و در صورتی که نیاز به </a:t>
            </a:r>
            <a:r>
              <a:rPr lang="fa-IR" sz="1800" dirty="0" smtClean="0"/>
              <a:t>افزایش میزان  </a:t>
            </a:r>
            <a:r>
              <a:rPr lang="fa-IR" sz="1800" dirty="0" smtClean="0"/>
              <a:t>غلظت </a:t>
            </a:r>
            <a:r>
              <a:rPr lang="fa-IR" sz="1800" dirty="0" smtClean="0"/>
              <a:t>قند سرم </a:t>
            </a:r>
            <a:r>
              <a:rPr lang="fa-IR" sz="1800" dirty="0" smtClean="0"/>
              <a:t>باشد مثلا در نوزادان یا در شرایط هیپوگلیسمی باید با اضافه کردن قند از ویالهای هیپرتونیک </a:t>
            </a:r>
            <a:r>
              <a:rPr lang="fa-IR" sz="1800" dirty="0" smtClean="0"/>
              <a:t>قند،غلظت </a:t>
            </a:r>
            <a:r>
              <a:rPr lang="fa-IR" sz="1800" dirty="0" smtClean="0"/>
              <a:t>لازم را در بخش تهیه کرد.</a:t>
            </a:r>
            <a:endParaRPr lang="fa-IR" sz="1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0782314"/>
              </p:ext>
            </p:extLst>
          </p:nvPr>
        </p:nvGraphicFramePr>
        <p:xfrm>
          <a:off x="1219200" y="3505200"/>
          <a:ext cx="6400800" cy="2194576"/>
        </p:xfrm>
        <a:graphic>
          <a:graphicData uri="http://schemas.openxmlformats.org/drawingml/2006/table">
            <a:tbl>
              <a:tblPr firstRow="1" bandRow="1">
                <a:tableStyleId>{5C22544A-7EE6-4342-B048-85BDC9FD1C3A}</a:tableStyleId>
              </a:tblPr>
              <a:tblGrid>
                <a:gridCol w="800100"/>
                <a:gridCol w="800100"/>
                <a:gridCol w="800100"/>
                <a:gridCol w="800100"/>
                <a:gridCol w="800100"/>
                <a:gridCol w="800100"/>
                <a:gridCol w="800100"/>
                <a:gridCol w="800100"/>
              </a:tblGrid>
              <a:tr h="647700">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r>
                        <a:rPr lang="en-US" sz="1800" dirty="0" smtClean="0"/>
                        <a:t>Calcium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p>
                      <a:r>
                        <a:rPr lang="en-US" sz="1800" dirty="0" smtClean="0"/>
                        <a:t>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Osmolality</a:t>
                      </a:r>
                      <a:r>
                        <a:rPr lang="en-US" sz="1800" dirty="0" smtClean="0"/>
                        <a:t> </a:t>
                      </a:r>
                      <a:endParaRPr lang="en-US" sz="1800" dirty="0"/>
                    </a:p>
                  </a:txBody>
                  <a:tcPr marT="45724" marB="45724"/>
                </a:tc>
              </a:tr>
              <a:tr h="647700">
                <a:tc>
                  <a:txBody>
                    <a:bodyPr/>
                    <a:lstStyle/>
                    <a:p>
                      <a:r>
                        <a:rPr lang="en-US" sz="1400" dirty="0" smtClean="0"/>
                        <a:t>1/2NS(0.45%Nacl)</a:t>
                      </a:r>
                    </a:p>
                  </a:txBody>
                  <a:tcPr marT="45724" marB="45724"/>
                </a:tc>
                <a:tc>
                  <a:txBody>
                    <a:bodyPr/>
                    <a:lstStyle/>
                    <a:p>
                      <a:r>
                        <a:rPr lang="en-US" sz="1800" dirty="0" smtClean="0"/>
                        <a:t>77</a:t>
                      </a:r>
                      <a:endParaRPr lang="en-US" sz="1800" dirty="0"/>
                    </a:p>
                  </a:txBody>
                  <a:tcPr marT="45724" marB="45724"/>
                </a:tc>
                <a:tc>
                  <a:txBody>
                    <a:bodyPr/>
                    <a:lstStyle/>
                    <a:p>
                      <a:r>
                        <a:rPr lang="en-US" sz="1800" dirty="0" smtClean="0"/>
                        <a:t>77</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25</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280</a:t>
                      </a:r>
                      <a:endParaRPr lang="en-US" sz="18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852132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سرم دکستروزهالف </a:t>
            </a:r>
            <a:r>
              <a:rPr lang="fa-IR" dirty="0" smtClean="0"/>
              <a:t>سالین</a:t>
            </a:r>
            <a:r>
              <a:rPr lang="en-US" dirty="0"/>
              <a:t> </a:t>
            </a:r>
            <a:r>
              <a:rPr lang="fa-IR" dirty="0"/>
              <a:t/>
            </a:r>
            <a:br>
              <a:rPr lang="fa-IR" dirty="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smtClean="0"/>
              <a:t>D1/2HS </a:t>
            </a:r>
            <a:r>
              <a:rPr lang="fa-IR" sz="2000" dirty="0" smtClean="0"/>
              <a:t> عملا قندی 5 درصدی است که به اندازه نصف نرمال سالین هم </a:t>
            </a:r>
            <a:r>
              <a:rPr lang="fa-IR" sz="2000" dirty="0" smtClean="0"/>
              <a:t>الکترولیت </a:t>
            </a:r>
            <a:r>
              <a:rPr lang="fa-IR" sz="2000" dirty="0" smtClean="0"/>
              <a:t>هم دارد</a:t>
            </a:r>
            <a:r>
              <a:rPr lang="fa-IR" sz="2000" dirty="0" smtClean="0"/>
              <a:t>.</a:t>
            </a:r>
          </a:p>
          <a:p>
            <a:r>
              <a:rPr lang="fa-IR" sz="2000" dirty="0" smtClean="0"/>
              <a:t>هیپراسمولار و هیپوتون است.</a:t>
            </a:r>
            <a:endParaRPr lang="fa-IR" sz="2000" dirty="0" smtClean="0"/>
          </a:p>
          <a:p>
            <a:r>
              <a:rPr lang="fa-IR" sz="2000" dirty="0" smtClean="0"/>
              <a:t>در </a:t>
            </a:r>
            <a:r>
              <a:rPr lang="fa-IR" sz="2000" dirty="0" smtClean="0"/>
              <a:t>نتیجه در مقایسه با هالف سالین، علیرغم داشتن الکترولیتهای </a:t>
            </a:r>
            <a:r>
              <a:rPr lang="fa-IR" sz="2000" dirty="0" smtClean="0"/>
              <a:t>مشابه </a:t>
            </a:r>
            <a:r>
              <a:rPr lang="fa-IR" sz="2000" dirty="0" smtClean="0"/>
              <a:t>،قند هم دارد.</a:t>
            </a:r>
            <a:endParaRPr lang="fa-IR" sz="2000" dirty="0" smtClean="0"/>
          </a:p>
          <a:p>
            <a:r>
              <a:rPr lang="fa-IR" sz="2000" dirty="0" smtClean="0"/>
              <a:t>و در مقایسه با دکستروزهالف سالین قند بیشتر و الکترولیتهای مشابه دارد.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868702960"/>
              </p:ext>
            </p:extLst>
          </p:nvPr>
        </p:nvGraphicFramePr>
        <p:xfrm>
          <a:off x="1447800" y="2819400"/>
          <a:ext cx="6477000" cy="2752482"/>
        </p:xfrm>
        <a:graphic>
          <a:graphicData uri="http://schemas.openxmlformats.org/drawingml/2006/table">
            <a:tbl>
              <a:tblPr firstRow="1" bandRow="1">
                <a:tableStyleId>{5C22544A-7EE6-4342-B048-85BDC9FD1C3A}</a:tableStyleId>
              </a:tblPr>
              <a:tblGrid>
                <a:gridCol w="873304"/>
                <a:gridCol w="800528"/>
                <a:gridCol w="800528"/>
                <a:gridCol w="800528"/>
                <a:gridCol w="800528"/>
                <a:gridCol w="800528"/>
                <a:gridCol w="800528"/>
                <a:gridCol w="800528"/>
              </a:tblGrid>
              <a:tr h="1371600">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a:t>
                      </a:r>
                      <a:endParaRPr lang="fa-IR"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p>
                      <a:r>
                        <a:rPr lang="en-US" sz="1800" dirty="0" smtClean="0"/>
                        <a:t>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Osmolality</a:t>
                      </a:r>
                      <a:r>
                        <a:rPr lang="en-US" sz="1800" dirty="0" smtClean="0"/>
                        <a:t> </a:t>
                      </a:r>
                      <a:endParaRPr lang="en-US" sz="1800" dirty="0"/>
                    </a:p>
                  </a:txBody>
                  <a:tcPr marT="45724" marB="45724"/>
                </a:tc>
              </a:tr>
              <a:tr h="1289434">
                <a:tc>
                  <a:txBody>
                    <a:bodyPr/>
                    <a:lstStyle/>
                    <a:p>
                      <a:r>
                        <a:rPr lang="en-US" dirty="0" smtClean="0"/>
                        <a:t>D/HS</a:t>
                      </a:r>
                      <a:endParaRPr lang="en-US" dirty="0"/>
                    </a:p>
                  </a:txBody>
                  <a:tcPr/>
                </a:tc>
                <a:tc>
                  <a:txBody>
                    <a:bodyPr/>
                    <a:lstStyle/>
                    <a:p>
                      <a:r>
                        <a:rPr lang="en-US" dirty="0" smtClean="0"/>
                        <a:t>77</a:t>
                      </a:r>
                      <a:endParaRPr lang="en-US" dirty="0"/>
                    </a:p>
                  </a:txBody>
                  <a:tcPr/>
                </a:tc>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_____</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_____</a:t>
                      </a:r>
                    </a:p>
                    <a:p>
                      <a:endParaRPr lang="en-US" dirty="0"/>
                    </a:p>
                  </a:txBody>
                  <a:tcPr/>
                </a:tc>
                <a:tc>
                  <a:txBody>
                    <a:bodyPr/>
                    <a:lstStyle/>
                    <a:p>
                      <a:r>
                        <a:rPr lang="en-US" dirty="0" smtClean="0"/>
                        <a:t>50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_____</a:t>
                      </a:r>
                    </a:p>
                    <a:p>
                      <a:endParaRPr lang="en-US" dirty="0"/>
                    </a:p>
                  </a:txBody>
                  <a:tcPr/>
                </a:tc>
                <a:tc>
                  <a:txBody>
                    <a:bodyPr/>
                    <a:lstStyle/>
                    <a:p>
                      <a:r>
                        <a:rPr lang="en-US" sz="1800" b="0" i="0" kern="1200" dirty="0" smtClean="0">
                          <a:solidFill>
                            <a:schemeClr val="dk1"/>
                          </a:solidFill>
                          <a:effectLst/>
                          <a:latin typeface="+mn-lt"/>
                          <a:ea typeface="+mn-ea"/>
                          <a:cs typeface="+mn-cs"/>
                        </a:rPr>
                        <a:t>406</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775809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سرم 1/3،2/3</a:t>
            </a:r>
            <a:endParaRPr lang="en-US" dirty="0"/>
          </a:p>
        </p:txBody>
      </p:sp>
      <p:sp>
        <p:nvSpPr>
          <p:cNvPr id="3" name="Content Placeholder 2"/>
          <p:cNvSpPr>
            <a:spLocks noGrp="1"/>
          </p:cNvSpPr>
          <p:nvPr>
            <p:ph idx="1"/>
          </p:nvPr>
        </p:nvSpPr>
        <p:spPr>
          <a:xfrm>
            <a:off x="457200" y="1600200"/>
            <a:ext cx="8229600" cy="5105400"/>
          </a:xfrm>
        </p:spPr>
        <p:txBody>
          <a:bodyPr/>
          <a:lstStyle/>
          <a:p>
            <a:r>
              <a:rPr lang="fa-IR" sz="2000" dirty="0" smtClean="0"/>
              <a:t>این سرم</a:t>
            </a:r>
            <a:r>
              <a:rPr lang="en-US" sz="2000" dirty="0" smtClean="0"/>
              <a:t> </a:t>
            </a:r>
            <a:r>
              <a:rPr lang="fa-IR" sz="2000" dirty="0" smtClean="0"/>
              <a:t> یک سرم  بسیار کاربردی در بخش کودکان بود که اخیرا به علت توصیه کتاب نلسون جهت افزایش غلظت سدیم در مایع نگهدارنده ،کاربرد آن کاهش پیدا کرده است</a:t>
            </a:r>
            <a:r>
              <a:rPr lang="fa-IR" sz="2000" dirty="0" smtClean="0"/>
              <a:t>.</a:t>
            </a:r>
          </a:p>
          <a:p>
            <a:r>
              <a:rPr lang="fa-IR" sz="2000" dirty="0" smtClean="0"/>
              <a:t>ایزواسمولار و هیپوتون است.</a:t>
            </a:r>
            <a:endParaRPr lang="fa-IR" sz="2000" dirty="0" smtClean="0"/>
          </a:p>
          <a:p>
            <a:r>
              <a:rPr lang="fa-IR" sz="2000" dirty="0" smtClean="0"/>
              <a:t>این </a:t>
            </a:r>
            <a:r>
              <a:rPr lang="fa-IR" sz="2000" dirty="0"/>
              <a:t>سرم حاوی </a:t>
            </a:r>
            <a:r>
              <a:rPr lang="fa-IR" sz="2000" dirty="0" smtClean="0"/>
              <a:t>1/3نرمال </a:t>
            </a:r>
            <a:r>
              <a:rPr lang="fa-IR" sz="2000" dirty="0"/>
              <a:t>سالین و </a:t>
            </a:r>
            <a:r>
              <a:rPr lang="fa-IR" sz="2000" dirty="0" smtClean="0"/>
              <a:t>2/3سرم  </a:t>
            </a:r>
            <a:r>
              <a:rPr lang="fa-IR" sz="2000" dirty="0"/>
              <a:t>قندی 5</a:t>
            </a:r>
            <a:r>
              <a:rPr lang="fa-IR" sz="2000" dirty="0" smtClean="0"/>
              <a:t>% است </a:t>
            </a:r>
            <a:r>
              <a:rPr lang="fa-IR" sz="2000" dirty="0"/>
              <a:t>.پس ترکیبات </a:t>
            </a:r>
            <a:r>
              <a:rPr lang="fa-IR" sz="2000" dirty="0" smtClean="0"/>
              <a:t>آن به همین ترتیب تغییر میکند:</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4434728"/>
              </p:ext>
            </p:extLst>
          </p:nvPr>
        </p:nvGraphicFramePr>
        <p:xfrm>
          <a:off x="1295400" y="3505200"/>
          <a:ext cx="6781800" cy="2443241"/>
        </p:xfrm>
        <a:graphic>
          <a:graphicData uri="http://schemas.openxmlformats.org/drawingml/2006/table">
            <a:tbl>
              <a:tblPr firstRow="1" bandRow="1">
                <a:tableStyleId>{5C22544A-7EE6-4342-B048-85BDC9FD1C3A}</a:tableStyleId>
              </a:tblPr>
              <a:tblGrid>
                <a:gridCol w="847725"/>
                <a:gridCol w="847725"/>
                <a:gridCol w="847725"/>
                <a:gridCol w="847725"/>
                <a:gridCol w="847725"/>
                <a:gridCol w="847725"/>
                <a:gridCol w="847725"/>
                <a:gridCol w="847725"/>
              </a:tblGrid>
              <a:tr h="1600200">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   </a:t>
                      </a:r>
                      <a:r>
                        <a:rPr lang="en-US" sz="1800" dirty="0" err="1" smtClean="0"/>
                        <a:t>meq</a:t>
                      </a:r>
                      <a:r>
                        <a:rPr lang="en-US" sz="1800" dirty="0" smtClean="0"/>
                        <a:t>/lit</a:t>
                      </a:r>
                    </a:p>
                    <a:p>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Osmolarity</a:t>
                      </a:r>
                      <a:r>
                        <a:rPr lang="en-US" sz="1800" dirty="0" smtClean="0"/>
                        <a:t> </a:t>
                      </a:r>
                      <a:endParaRPr lang="en-US" sz="1800" dirty="0"/>
                    </a:p>
                  </a:txBody>
                  <a:tcPr marT="45724" marB="45724"/>
                </a:tc>
              </a:tr>
              <a:tr h="843041">
                <a:tc>
                  <a:txBody>
                    <a:bodyPr/>
                    <a:lstStyle/>
                    <a:p>
                      <a:r>
                        <a:rPr lang="en-US" sz="1400" dirty="0" smtClean="0"/>
                        <a:t>1/3(NS)</a:t>
                      </a:r>
                    </a:p>
                    <a:p>
                      <a:r>
                        <a:rPr lang="en-US" sz="1400" dirty="0" smtClean="0"/>
                        <a:t>2/3(DW5%)</a:t>
                      </a:r>
                      <a:endParaRPr lang="en-US" sz="1400" dirty="0"/>
                    </a:p>
                  </a:txBody>
                  <a:tcPr marT="45724" marB="45724"/>
                </a:tc>
                <a:tc>
                  <a:txBody>
                    <a:bodyPr/>
                    <a:lstStyle/>
                    <a:p>
                      <a:r>
                        <a:rPr lang="en-US" sz="1800" dirty="0" smtClean="0"/>
                        <a:t>51</a:t>
                      </a:r>
                      <a:endParaRPr lang="en-US" sz="1800" dirty="0"/>
                    </a:p>
                  </a:txBody>
                  <a:tcPr marT="45724" marB="45724"/>
                </a:tc>
                <a:tc>
                  <a:txBody>
                    <a:bodyPr/>
                    <a:lstStyle/>
                    <a:p>
                      <a:r>
                        <a:rPr lang="en-US" sz="1800" dirty="0" smtClean="0"/>
                        <a:t>51</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33.3</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287</a:t>
                      </a:r>
                      <a:endParaRPr lang="en-US" sz="18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889980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9000000" cy="1020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92726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رینگر</a:t>
            </a:r>
            <a:endParaRPr lang="en-US" dirty="0"/>
          </a:p>
        </p:txBody>
      </p:sp>
      <p:sp>
        <p:nvSpPr>
          <p:cNvPr id="3" name="Content Placeholder 2"/>
          <p:cNvSpPr>
            <a:spLocks noGrp="1"/>
          </p:cNvSpPr>
          <p:nvPr>
            <p:ph idx="1"/>
          </p:nvPr>
        </p:nvSpPr>
        <p:spPr/>
        <p:txBody>
          <a:bodyPr/>
          <a:lstStyle/>
          <a:p>
            <a:r>
              <a:rPr lang="fa-IR" dirty="0"/>
              <a:t>بر عکس سرمهای قبلی حاوی پتاسیم و کلسیم هم میباشند</a:t>
            </a:r>
            <a:r>
              <a:rPr lang="fa-IR" dirty="0" smtClean="0"/>
              <a:t>.</a:t>
            </a:r>
          </a:p>
          <a:p>
            <a:r>
              <a:rPr lang="fa-IR" dirty="0" smtClean="0"/>
              <a:t>با توجه به سدیم بالا در بسیاری از موارد مانند شوک  </a:t>
            </a:r>
            <a:r>
              <a:rPr lang="fa-IR" dirty="0" smtClean="0"/>
              <a:t>کاربردی </a:t>
            </a:r>
            <a:r>
              <a:rPr lang="fa-IR" dirty="0" smtClean="0"/>
              <a:t>همانند سرم نرمال سالین را دارد</a:t>
            </a:r>
            <a:r>
              <a:rPr lang="fa-IR" dirty="0" smtClean="0"/>
              <a:t>.</a:t>
            </a:r>
          </a:p>
          <a:p>
            <a:r>
              <a:rPr lang="fa-IR" dirty="0" smtClean="0"/>
              <a:t>ایزواسمولار و ایزوتون است</a:t>
            </a:r>
            <a:r>
              <a:rPr lang="en-US" dirty="0" smtClean="0"/>
              <a:t>.</a:t>
            </a:r>
            <a:endParaRPr lang="fa-IR" dirty="0" smtClean="0"/>
          </a:p>
          <a:p>
            <a:endParaRPr lang="fa-IR" dirty="0"/>
          </a:p>
          <a:p>
            <a:endParaRPr lang="fa-IR"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08559692"/>
              </p:ext>
            </p:extLst>
          </p:nvPr>
        </p:nvGraphicFramePr>
        <p:xfrm>
          <a:off x="1295400" y="3886200"/>
          <a:ext cx="6172200" cy="2190714"/>
        </p:xfrm>
        <a:graphic>
          <a:graphicData uri="http://schemas.openxmlformats.org/drawingml/2006/table">
            <a:tbl>
              <a:tblPr firstRow="1" bandRow="1">
                <a:tableStyleId>{5C22544A-7EE6-4342-B048-85BDC9FD1C3A}</a:tableStyleId>
              </a:tblPr>
              <a:tblGrid>
                <a:gridCol w="771525"/>
                <a:gridCol w="771525"/>
                <a:gridCol w="771525"/>
                <a:gridCol w="771525"/>
                <a:gridCol w="771525"/>
                <a:gridCol w="771525"/>
                <a:gridCol w="771525"/>
                <a:gridCol w="771525"/>
              </a:tblGrid>
              <a:tr h="979214">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Ca</a:t>
                      </a:r>
                      <a:r>
                        <a:rPr lang="en-US" sz="1800" dirty="0" smtClean="0"/>
                        <a:t> </a:t>
                      </a:r>
                      <a:r>
                        <a:rPr lang="en-US" sz="1800" dirty="0" err="1" smtClean="0"/>
                        <a:t>meq</a:t>
                      </a:r>
                      <a:r>
                        <a:rPr lang="en-US" sz="1800" dirty="0" smtClean="0"/>
                        <a:t>/lit</a:t>
                      </a:r>
                    </a:p>
                    <a:p>
                      <a:r>
                        <a:rPr lang="en-US" sz="1800" dirty="0" smtClean="0"/>
                        <a:t>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Osmorality</a:t>
                      </a:r>
                      <a:r>
                        <a:rPr lang="en-US" sz="1800" dirty="0" smtClean="0"/>
                        <a:t> </a:t>
                      </a:r>
                      <a:endParaRPr lang="en-US" sz="1800" dirty="0"/>
                    </a:p>
                  </a:txBody>
                  <a:tcPr marT="45724" marB="45724"/>
                </a:tc>
              </a:tr>
              <a:tr h="1001986">
                <a:tc>
                  <a:txBody>
                    <a:bodyPr/>
                    <a:lstStyle/>
                    <a:p>
                      <a:r>
                        <a:rPr lang="en-US" sz="1800" dirty="0" smtClean="0"/>
                        <a:t>Ringer </a:t>
                      </a:r>
                      <a:endParaRPr lang="en-US" sz="1800" dirty="0"/>
                    </a:p>
                  </a:txBody>
                  <a:tcPr marT="45724" marB="45724"/>
                </a:tc>
                <a:tc>
                  <a:txBody>
                    <a:bodyPr/>
                    <a:lstStyle/>
                    <a:p>
                      <a:r>
                        <a:rPr lang="en-US" sz="1800" dirty="0" smtClean="0"/>
                        <a:t>147</a:t>
                      </a:r>
                      <a:endParaRPr lang="en-US" sz="1800" dirty="0"/>
                    </a:p>
                  </a:txBody>
                  <a:tcPr marT="45724" marB="45724"/>
                </a:tc>
                <a:tc>
                  <a:txBody>
                    <a:bodyPr/>
                    <a:lstStyle/>
                    <a:p>
                      <a:r>
                        <a:rPr lang="en-US" sz="1800" dirty="0" smtClean="0"/>
                        <a:t>156</a:t>
                      </a:r>
                      <a:endParaRPr lang="en-US" sz="1800" dirty="0"/>
                    </a:p>
                  </a:txBody>
                  <a:tcPr marT="45724" marB="45724"/>
                </a:tc>
                <a:tc>
                  <a:txBody>
                    <a:bodyPr/>
                    <a:lstStyle/>
                    <a:p>
                      <a:r>
                        <a:rPr lang="en-US" sz="1800" dirty="0" smtClean="0"/>
                        <a:t>4</a:t>
                      </a:r>
                      <a:endParaRPr lang="en-US" sz="1800" dirty="0"/>
                    </a:p>
                  </a:txBody>
                  <a:tcPr marT="45724" marB="45724"/>
                </a:tc>
                <a:tc>
                  <a:txBody>
                    <a:bodyPr/>
                    <a:lstStyle/>
                    <a:p>
                      <a:r>
                        <a:rPr lang="en-US" sz="1800" dirty="0" smtClean="0"/>
                        <a:t>4.5</a:t>
                      </a:r>
                      <a:endParaRPr lang="en-US" sz="18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_____</a:t>
                      </a:r>
                    </a:p>
                    <a:p>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311</a:t>
                      </a:r>
                      <a:endParaRPr lang="en-US" sz="18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636386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447800"/>
            <a:ext cx="8892441" cy="10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391986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معرفی انواع سرمهای وریدی </a:t>
            </a:r>
            <a:endParaRPr lang="en-US" dirty="0"/>
          </a:p>
        </p:txBody>
      </p:sp>
      <p:sp>
        <p:nvSpPr>
          <p:cNvPr id="3" name="Subtitle 2"/>
          <p:cNvSpPr>
            <a:spLocks noGrp="1"/>
          </p:cNvSpPr>
          <p:nvPr>
            <p:ph type="subTitle" idx="1"/>
          </p:nvPr>
        </p:nvSpPr>
        <p:spPr/>
        <p:txBody>
          <a:bodyPr>
            <a:normAutofit fontScale="85000" lnSpcReduction="20000"/>
          </a:bodyPr>
          <a:lstStyle/>
          <a:p>
            <a:r>
              <a:rPr lang="fa-IR" dirty="0" smtClean="0">
                <a:solidFill>
                  <a:schemeClr val="tx1"/>
                </a:solidFill>
              </a:rPr>
              <a:t>دکتر زهرا پورنصیری</a:t>
            </a:r>
          </a:p>
          <a:p>
            <a:r>
              <a:rPr lang="fa-IR" dirty="0" smtClean="0">
                <a:solidFill>
                  <a:schemeClr val="tx1"/>
                </a:solidFill>
              </a:rPr>
              <a:t>نفرولوژیست کودکان </a:t>
            </a:r>
          </a:p>
          <a:p>
            <a:r>
              <a:rPr lang="fa-IR" dirty="0" smtClean="0">
                <a:solidFill>
                  <a:schemeClr val="tx1"/>
                </a:solidFill>
              </a:rPr>
              <a:t>دانشیار دانشکاه ع.پ شهید بهشتی</a:t>
            </a:r>
          </a:p>
          <a:p>
            <a:r>
              <a:rPr lang="en-US" dirty="0" smtClean="0">
                <a:solidFill>
                  <a:schemeClr val="tx2">
                    <a:lumMod val="60000"/>
                    <a:lumOff val="40000"/>
                  </a:schemeClr>
                </a:solidFill>
              </a:rPr>
              <a:t>www.drpournasiri.com</a:t>
            </a:r>
            <a:endParaRPr lang="fa-IR" dirty="0" smtClean="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55822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رینگر لاکتات</a:t>
            </a:r>
            <a:endParaRPr lang="en-US" dirty="0"/>
          </a:p>
        </p:txBody>
      </p:sp>
      <p:sp>
        <p:nvSpPr>
          <p:cNvPr id="3" name="Content Placeholder 2"/>
          <p:cNvSpPr>
            <a:spLocks noGrp="1"/>
          </p:cNvSpPr>
          <p:nvPr>
            <p:ph idx="1"/>
          </p:nvPr>
        </p:nvSpPr>
        <p:spPr/>
        <p:txBody>
          <a:bodyPr/>
          <a:lstStyle/>
          <a:p>
            <a:r>
              <a:rPr lang="fa-IR" sz="2400" dirty="0"/>
              <a:t> </a:t>
            </a:r>
            <a:r>
              <a:rPr lang="fa-IR" sz="2400" dirty="0" smtClean="0"/>
              <a:t>در مقایسه با سرم رینگر </a:t>
            </a:r>
            <a:r>
              <a:rPr lang="fa-IR" sz="2400" dirty="0" smtClean="0"/>
              <a:t>علاوه </a:t>
            </a:r>
            <a:r>
              <a:rPr lang="fa-IR" sz="2400" dirty="0" smtClean="0"/>
              <a:t>برپتاسیم و کلسیم حاوی لاکتات نیز میباشد .که در بدن تبدیل به بی کربنات میشود.</a:t>
            </a:r>
          </a:p>
          <a:p>
            <a:r>
              <a:rPr lang="fa-IR" sz="2400" dirty="0" smtClean="0"/>
              <a:t>در نتیجه در درمان جایگزین برای اسهال بسیار مناسب هستند.</a:t>
            </a:r>
          </a:p>
          <a:p>
            <a:r>
              <a:rPr lang="fa-IR" sz="2400" dirty="0" smtClean="0"/>
              <a:t>ولی در صورت وجود اسیدوز لاکتیک نباید استفاده شود</a:t>
            </a:r>
            <a:r>
              <a:rPr lang="fa-IR" sz="2400" dirty="0" smtClean="0"/>
              <a:t>.</a:t>
            </a:r>
          </a:p>
          <a:p>
            <a:r>
              <a:rPr lang="fa-IR" sz="2400" dirty="0" smtClean="0"/>
              <a:t>ایزواسمولار و ایزوتون است.</a:t>
            </a:r>
            <a:endParaRPr lang="fa-IR" sz="24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0717840"/>
              </p:ext>
            </p:extLst>
          </p:nvPr>
        </p:nvGraphicFramePr>
        <p:xfrm>
          <a:off x="1524000" y="3810000"/>
          <a:ext cx="6629400" cy="1975226"/>
        </p:xfrm>
        <a:graphic>
          <a:graphicData uri="http://schemas.openxmlformats.org/drawingml/2006/table">
            <a:tbl>
              <a:tblPr firstRow="1" bandRow="1">
                <a:tableStyleId>{5C22544A-7EE6-4342-B048-85BDC9FD1C3A}</a:tableStyleId>
              </a:tblPr>
              <a:tblGrid>
                <a:gridCol w="828675"/>
                <a:gridCol w="828675"/>
                <a:gridCol w="828675"/>
                <a:gridCol w="828675"/>
                <a:gridCol w="828675"/>
                <a:gridCol w="828675"/>
                <a:gridCol w="828675"/>
                <a:gridCol w="828675"/>
              </a:tblGrid>
              <a:tr h="1143000">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r>
                        <a:rPr lang="en-US" sz="1800" dirty="0" smtClean="0"/>
                        <a:t>Ca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Osmolality</a:t>
                      </a:r>
                      <a:r>
                        <a:rPr lang="en-US" sz="1800" dirty="0" smtClean="0"/>
                        <a:t> </a:t>
                      </a:r>
                      <a:endParaRPr lang="en-US" sz="1800" dirty="0"/>
                    </a:p>
                  </a:txBody>
                  <a:tcPr marT="45724" marB="45724"/>
                </a:tc>
              </a:tr>
              <a:tr h="786498">
                <a:tc>
                  <a:txBody>
                    <a:bodyPr/>
                    <a:lstStyle/>
                    <a:p>
                      <a:r>
                        <a:rPr lang="en-US" sz="1400" dirty="0" smtClean="0"/>
                        <a:t>Ringer lactate</a:t>
                      </a:r>
                      <a:endParaRPr lang="en-US" sz="1400" dirty="0"/>
                    </a:p>
                  </a:txBody>
                  <a:tcPr marT="45724" marB="45724"/>
                </a:tc>
                <a:tc>
                  <a:txBody>
                    <a:bodyPr/>
                    <a:lstStyle/>
                    <a:p>
                      <a:r>
                        <a:rPr lang="en-US" sz="1800" dirty="0" smtClean="0"/>
                        <a:t>130 </a:t>
                      </a:r>
                    </a:p>
                  </a:txBody>
                  <a:tcPr marT="45724" marB="45724"/>
                </a:tc>
                <a:tc>
                  <a:txBody>
                    <a:bodyPr/>
                    <a:lstStyle/>
                    <a:p>
                      <a:r>
                        <a:rPr lang="en-US" sz="1800" dirty="0" smtClean="0"/>
                        <a:t>109</a:t>
                      </a:r>
                      <a:endParaRPr lang="en-US" sz="1800" dirty="0"/>
                    </a:p>
                  </a:txBody>
                  <a:tcPr marT="45724" marB="45724"/>
                </a:tc>
                <a:tc>
                  <a:txBody>
                    <a:bodyPr/>
                    <a:lstStyle/>
                    <a:p>
                      <a:r>
                        <a:rPr lang="en-US" sz="1800" dirty="0" smtClean="0"/>
                        <a:t>4</a:t>
                      </a:r>
                      <a:endParaRPr lang="en-US" sz="1800" dirty="0"/>
                    </a:p>
                  </a:txBody>
                  <a:tcPr marT="45724" marB="45724"/>
                </a:tc>
                <a:tc>
                  <a:txBody>
                    <a:bodyPr/>
                    <a:lstStyle/>
                    <a:p>
                      <a:r>
                        <a:rPr lang="en-US" sz="1800" dirty="0" smtClean="0"/>
                        <a:t>3</a:t>
                      </a:r>
                      <a:endParaRPr lang="en-US" sz="1800" dirty="0"/>
                    </a:p>
                  </a:txBody>
                  <a:tcPr marT="45724" marB="45724"/>
                </a:tc>
                <a:tc>
                  <a:txBody>
                    <a:bodyPr/>
                    <a:lstStyle/>
                    <a:p>
                      <a:r>
                        <a:rPr lang="fa-IR" sz="1800" dirty="0" smtClean="0"/>
                        <a:t>----</a:t>
                      </a:r>
                      <a:endParaRPr lang="en-US" sz="1800" dirty="0"/>
                    </a:p>
                  </a:txBody>
                  <a:tcPr marT="45724" marB="45724"/>
                </a:tc>
                <a:tc>
                  <a:txBody>
                    <a:bodyPr/>
                    <a:lstStyle/>
                    <a:p>
                      <a:r>
                        <a:rPr lang="en-US" sz="1800" dirty="0" smtClean="0"/>
                        <a:t>28</a:t>
                      </a:r>
                      <a:endParaRPr lang="en-US" sz="1800" dirty="0"/>
                    </a:p>
                  </a:txBody>
                  <a:tcPr marT="45724" marB="45724"/>
                </a:tc>
                <a:tc>
                  <a:txBody>
                    <a:bodyPr/>
                    <a:lstStyle/>
                    <a:p>
                      <a:r>
                        <a:rPr lang="en-US" sz="1800" dirty="0" smtClean="0"/>
                        <a:t>274</a:t>
                      </a:r>
                      <a:endParaRPr lang="en-US" sz="18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317364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رینگر لاکتات</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3505200" cy="313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57185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53000"/>
            <a:ext cx="11887200" cy="134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50544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a:t>
            </a:r>
            <a:r>
              <a:rPr lang="en-US" dirty="0" err="1" smtClean="0"/>
              <a:t>Lyte</a:t>
            </a:r>
            <a:endParaRPr lang="en-US" dirty="0"/>
          </a:p>
        </p:txBody>
      </p:sp>
      <p:sp>
        <p:nvSpPr>
          <p:cNvPr id="3" name="Content Placeholder 2"/>
          <p:cNvSpPr>
            <a:spLocks noGrp="1"/>
          </p:cNvSpPr>
          <p:nvPr>
            <p:ph idx="1"/>
          </p:nvPr>
        </p:nvSpPr>
        <p:spPr/>
        <p:txBody>
          <a:bodyPr>
            <a:normAutofit fontScale="92500" lnSpcReduction="10000"/>
          </a:bodyPr>
          <a:lstStyle/>
          <a:p>
            <a:pPr algn="r"/>
            <a:r>
              <a:rPr lang="fa-IR" dirty="0" smtClean="0"/>
              <a:t>یک نوع سرم کریستالوییدی است که </a:t>
            </a:r>
            <a:r>
              <a:rPr lang="en-US" dirty="0" smtClean="0"/>
              <a:t>PH </a:t>
            </a:r>
            <a:r>
              <a:rPr lang="fa-IR" dirty="0" smtClean="0"/>
              <a:t> </a:t>
            </a:r>
            <a:r>
              <a:rPr lang="fa-IR" dirty="0" smtClean="0"/>
              <a:t>آن شباهت </a:t>
            </a:r>
            <a:r>
              <a:rPr lang="fa-IR" dirty="0" smtClean="0"/>
              <a:t>بیشتری </a:t>
            </a:r>
            <a:r>
              <a:rPr lang="fa-IR" dirty="0" smtClean="0"/>
              <a:t>با</a:t>
            </a:r>
            <a:r>
              <a:rPr lang="en-US" dirty="0" smtClean="0"/>
              <a:t> PH</a:t>
            </a:r>
            <a:r>
              <a:rPr lang="fa-IR" dirty="0" smtClean="0"/>
              <a:t> </a:t>
            </a:r>
            <a:r>
              <a:rPr lang="fa-IR" dirty="0" smtClean="0"/>
              <a:t>سرم دارد.فعلا در ایران نیست.</a:t>
            </a:r>
          </a:p>
          <a:p>
            <a:pPr algn="l" rtl="0"/>
            <a:r>
              <a:rPr lang="en-US" dirty="0" smtClean="0"/>
              <a:t>Sodium </a:t>
            </a:r>
            <a:r>
              <a:rPr lang="en-US" dirty="0"/>
              <a:t>140 </a:t>
            </a:r>
            <a:r>
              <a:rPr lang="en-US" dirty="0" err="1"/>
              <a:t>mmol</a:t>
            </a:r>
            <a:r>
              <a:rPr lang="en-US" dirty="0"/>
              <a:t>/l</a:t>
            </a:r>
            <a:br>
              <a:rPr lang="en-US" dirty="0"/>
            </a:br>
            <a:r>
              <a:rPr lang="en-US" dirty="0"/>
              <a:t>Potassium 5 </a:t>
            </a:r>
            <a:r>
              <a:rPr lang="en-US" dirty="0" err="1"/>
              <a:t>mmol</a:t>
            </a:r>
            <a:r>
              <a:rPr lang="en-US" dirty="0"/>
              <a:t>/l</a:t>
            </a:r>
            <a:br>
              <a:rPr lang="en-US" dirty="0"/>
            </a:br>
            <a:r>
              <a:rPr lang="en-US" dirty="0"/>
              <a:t>Magnesium 1.5 </a:t>
            </a:r>
            <a:r>
              <a:rPr lang="en-US" dirty="0" err="1"/>
              <a:t>mmol</a:t>
            </a:r>
            <a:r>
              <a:rPr lang="en-US" dirty="0"/>
              <a:t>/l</a:t>
            </a:r>
            <a:br>
              <a:rPr lang="en-US" dirty="0"/>
            </a:br>
            <a:r>
              <a:rPr lang="en-US" dirty="0"/>
              <a:t>Chloride 98 </a:t>
            </a:r>
            <a:r>
              <a:rPr lang="en-US" dirty="0" err="1"/>
              <a:t>mmol</a:t>
            </a:r>
            <a:r>
              <a:rPr lang="en-US" dirty="0"/>
              <a:t>/l</a:t>
            </a:r>
            <a:br>
              <a:rPr lang="en-US" dirty="0"/>
            </a:br>
            <a:r>
              <a:rPr lang="en-US" dirty="0"/>
              <a:t>Acetate 27 </a:t>
            </a:r>
            <a:r>
              <a:rPr lang="en-US" dirty="0" err="1"/>
              <a:t>mmol</a:t>
            </a:r>
            <a:r>
              <a:rPr lang="en-US" dirty="0"/>
              <a:t>/l</a:t>
            </a:r>
            <a:br>
              <a:rPr lang="en-US" dirty="0"/>
            </a:br>
            <a:r>
              <a:rPr lang="en-US" dirty="0" err="1"/>
              <a:t>Gluconate</a:t>
            </a:r>
            <a:r>
              <a:rPr lang="en-US" dirty="0"/>
              <a:t> 23 </a:t>
            </a:r>
            <a:r>
              <a:rPr lang="en-US" dirty="0" err="1"/>
              <a:t>mmol</a:t>
            </a:r>
            <a:r>
              <a:rPr lang="en-US" dirty="0"/>
              <a:t>/l </a:t>
            </a:r>
          </a:p>
          <a:p>
            <a:pPr algn="l" rtl="0"/>
            <a:r>
              <a:rPr lang="en-US" dirty="0"/>
              <a:t>This solution is manufactured and marketed by </a:t>
            </a:r>
            <a:r>
              <a:rPr lang="en-US" dirty="0">
                <a:hlinkClick r:id="rId2" tooltip="Baxter International"/>
              </a:rPr>
              <a:t>Baxter International</a:t>
            </a:r>
            <a:r>
              <a:rPr lang="en-US" dirty="0"/>
              <a:t> Inc.</a:t>
            </a:r>
          </a:p>
          <a:p>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157737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76375"/>
            <a:ext cx="5715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3431744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58200"/>
            <a:ext cx="5410200" cy="288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885915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سرمهای قندی</a:t>
            </a:r>
            <a:endParaRPr lang="en-US" dirty="0"/>
          </a:p>
        </p:txBody>
      </p:sp>
      <p:sp>
        <p:nvSpPr>
          <p:cNvPr id="3" name="Content Placeholder 2"/>
          <p:cNvSpPr>
            <a:spLocks noGrp="1"/>
          </p:cNvSpPr>
          <p:nvPr>
            <p:ph idx="1"/>
          </p:nvPr>
        </p:nvSpPr>
        <p:spPr/>
        <p:txBody>
          <a:bodyPr>
            <a:normAutofit/>
          </a:bodyPr>
          <a:lstStyle/>
          <a:p>
            <a:r>
              <a:rPr lang="fa-IR" sz="2800" dirty="0" smtClean="0"/>
              <a:t>سرم </a:t>
            </a:r>
            <a:r>
              <a:rPr lang="fa-IR" sz="2800" dirty="0"/>
              <a:t>قندی 5 درصد </a:t>
            </a:r>
            <a:r>
              <a:rPr lang="en-US" sz="2800" dirty="0" smtClean="0"/>
              <a:t>(</a:t>
            </a:r>
            <a:r>
              <a:rPr lang="en-US" sz="2800" dirty="0"/>
              <a:t>DW5</a:t>
            </a:r>
            <a:r>
              <a:rPr lang="en-US" sz="2800" dirty="0" smtClean="0"/>
              <a:t>%)</a:t>
            </a:r>
            <a:r>
              <a:rPr lang="fa-IR" sz="2800" dirty="0" smtClean="0"/>
              <a:t> ،هیپوتون وهیپواسمولار است.</a:t>
            </a:r>
            <a:endParaRPr lang="fa-IR" sz="2800" dirty="0"/>
          </a:p>
          <a:p>
            <a:r>
              <a:rPr lang="fa-IR" sz="2800" dirty="0"/>
              <a:t>سرم قندی 10 درصد </a:t>
            </a:r>
            <a:r>
              <a:rPr lang="en-US" sz="2800" dirty="0"/>
              <a:t>(DW10</a:t>
            </a:r>
            <a:r>
              <a:rPr lang="en-US" sz="2800" dirty="0" smtClean="0"/>
              <a:t>%)</a:t>
            </a:r>
            <a:r>
              <a:rPr lang="fa-IR" sz="2800" dirty="0"/>
              <a:t> </a:t>
            </a:r>
            <a:r>
              <a:rPr lang="fa-IR" sz="2800" dirty="0" smtClean="0"/>
              <a:t>،هیپوتون وهیپراسمولار </a:t>
            </a:r>
            <a:r>
              <a:rPr lang="fa-IR" sz="2800" dirty="0"/>
              <a:t>است.</a:t>
            </a:r>
          </a:p>
          <a:p>
            <a:r>
              <a:rPr lang="fa-IR" sz="2800" dirty="0" smtClean="0"/>
              <a:t>ویال </a:t>
            </a:r>
            <a:r>
              <a:rPr lang="fa-IR" sz="2800" dirty="0" smtClean="0"/>
              <a:t>قندی هیپرتونیک 50 درصد</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752503106"/>
              </p:ext>
            </p:extLst>
          </p:nvPr>
        </p:nvGraphicFramePr>
        <p:xfrm>
          <a:off x="2209800" y="3276600"/>
          <a:ext cx="6248400" cy="2743224"/>
        </p:xfrm>
        <a:graphic>
          <a:graphicData uri="http://schemas.openxmlformats.org/drawingml/2006/table">
            <a:tbl>
              <a:tblPr firstRow="1" bandRow="1">
                <a:tableStyleId>{5C22544A-7EE6-4342-B048-85BDC9FD1C3A}</a:tableStyleId>
              </a:tblPr>
              <a:tblGrid>
                <a:gridCol w="781050"/>
                <a:gridCol w="781050"/>
                <a:gridCol w="781050"/>
                <a:gridCol w="781050"/>
                <a:gridCol w="781050"/>
                <a:gridCol w="781050"/>
                <a:gridCol w="781050"/>
                <a:gridCol w="781050"/>
              </a:tblGrid>
              <a:tr h="1338419">
                <a:tc>
                  <a:txBody>
                    <a:bodyPr/>
                    <a:lstStyle/>
                    <a:p>
                      <a:r>
                        <a:rPr lang="en-US" sz="1800" dirty="0" smtClean="0"/>
                        <a:t>solution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 </a:t>
                      </a:r>
                      <a:r>
                        <a:rPr lang="en-US" sz="1800" dirty="0" err="1" smtClean="0"/>
                        <a:t>meq</a:t>
                      </a:r>
                      <a:r>
                        <a:rPr lang="en-US" sz="1800" dirty="0" smtClean="0"/>
                        <a:t>/lit</a:t>
                      </a:r>
                    </a:p>
                  </a:txBody>
                  <a:tcPr marT="45724" marB="45724"/>
                </a:tc>
                <a:tc>
                  <a:txBody>
                    <a:bodyPr/>
                    <a:lstStyle/>
                    <a:p>
                      <a:r>
                        <a:rPr lang="en-US" sz="1800" dirty="0" smtClean="0"/>
                        <a:t>Ca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Osmolality, (</a:t>
                      </a:r>
                      <a:r>
                        <a:rPr lang="en-US" sz="1800" dirty="0" err="1" smtClean="0"/>
                        <a:t>omolality</a:t>
                      </a:r>
                      <a:r>
                        <a:rPr lang="en-US" sz="1800" dirty="0" smtClean="0"/>
                        <a:t>)</a:t>
                      </a:r>
                    </a:p>
                    <a:p>
                      <a:endParaRPr lang="en-US" sz="1800" dirty="0"/>
                    </a:p>
                  </a:txBody>
                  <a:tcPr marT="45724" marB="45724"/>
                </a:tc>
              </a:tr>
              <a:tr h="585562">
                <a:tc>
                  <a:txBody>
                    <a:bodyPr/>
                    <a:lstStyle/>
                    <a:p>
                      <a:r>
                        <a:rPr lang="en-US" sz="1800" dirty="0" smtClean="0"/>
                        <a:t>DW</a:t>
                      </a:r>
                      <a:r>
                        <a:rPr lang="fa-IR" sz="1800" dirty="0" smtClean="0"/>
                        <a:t> </a:t>
                      </a:r>
                      <a:r>
                        <a:rPr lang="en-US" sz="1800" dirty="0" smtClean="0"/>
                        <a:t>5%</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50</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200" dirty="0" smtClean="0"/>
                        <a:t>252, (277)</a:t>
                      </a:r>
                      <a:endParaRPr lang="en-US" sz="1200" dirty="0"/>
                    </a:p>
                  </a:txBody>
                  <a:tcPr marT="45724" marB="45724"/>
                </a:tc>
              </a:tr>
              <a:tr h="585562">
                <a:tc>
                  <a:txBody>
                    <a:bodyPr/>
                    <a:lstStyle/>
                    <a:p>
                      <a:r>
                        <a:rPr lang="en-US" sz="1800" dirty="0" smtClean="0"/>
                        <a:t>DW</a:t>
                      </a:r>
                      <a:r>
                        <a:rPr lang="fa-IR" sz="1800" dirty="0" smtClean="0"/>
                        <a:t> </a:t>
                      </a:r>
                      <a:r>
                        <a:rPr lang="en-US" sz="1800" dirty="0" smtClean="0"/>
                        <a:t>10%</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800" dirty="0" smtClean="0"/>
                        <a:t>100</a:t>
                      </a:r>
                      <a:endParaRPr lang="en-US" sz="1800" dirty="0"/>
                    </a:p>
                  </a:txBody>
                  <a:tcPr marT="45724" marB="45724"/>
                </a:tc>
                <a:tc>
                  <a:txBody>
                    <a:bodyPr/>
                    <a:lstStyle/>
                    <a:p>
                      <a:r>
                        <a:rPr lang="en-US" sz="1800" dirty="0" smtClean="0"/>
                        <a:t>_____</a:t>
                      </a:r>
                      <a:endParaRPr lang="en-US" sz="1800" dirty="0"/>
                    </a:p>
                  </a:txBody>
                  <a:tcPr marT="45724" marB="45724"/>
                </a:tc>
                <a:tc>
                  <a:txBody>
                    <a:bodyPr/>
                    <a:lstStyle/>
                    <a:p>
                      <a:r>
                        <a:rPr lang="en-US" sz="1200" dirty="0" smtClean="0"/>
                        <a:t>505, (555)</a:t>
                      </a:r>
                      <a:endParaRPr lang="en-US" sz="12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525390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8" r="42789"/>
          <a:stretch/>
        </p:blipFill>
        <p:spPr bwMode="auto">
          <a:xfrm>
            <a:off x="2895600" y="1650608"/>
            <a:ext cx="3276600" cy="391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54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605789" cy="74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4244837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ویال قندی هیپرتونیک 50 درصد</a:t>
            </a:r>
            <a:endParaRPr lang="en-US" dirty="0"/>
          </a:p>
        </p:txBody>
      </p:sp>
      <p:sp>
        <p:nvSpPr>
          <p:cNvPr id="3" name="Content Placeholder 2"/>
          <p:cNvSpPr>
            <a:spLocks noGrp="1"/>
          </p:cNvSpPr>
          <p:nvPr>
            <p:ph idx="1"/>
          </p:nvPr>
        </p:nvSpPr>
        <p:spPr/>
        <p:txBody>
          <a:bodyPr/>
          <a:lstStyle/>
          <a:p>
            <a:r>
              <a:rPr lang="fa-IR" dirty="0" smtClean="0"/>
              <a:t>هر 100 سی سی حاوی 50 گرم قند است .و برای افزایش غلظت قند سرمها </a:t>
            </a:r>
            <a:r>
              <a:rPr lang="fa-IR" dirty="0" smtClean="0"/>
              <a:t>تزریقی از این محلول استفاده میشود</a:t>
            </a:r>
            <a:r>
              <a:rPr lang="fa-IR" dirty="0" smtClean="0"/>
              <a:t>.</a:t>
            </a:r>
          </a:p>
          <a:p>
            <a:r>
              <a:rPr lang="fa-IR" dirty="0" smtClean="0"/>
              <a:t>مثلا اگر بخواهید 500 سی سی سرم قندی 5درصد را به قندی7/5 درصد تبدیل کنید به ازای هر 100 سی سی 2/5 گرم </a:t>
            </a:r>
            <a:r>
              <a:rPr lang="fa-IR" dirty="0" smtClean="0"/>
              <a:t>قند احتیاج دارید پس </a:t>
            </a:r>
            <a:r>
              <a:rPr lang="fa-IR" dirty="0" smtClean="0"/>
              <a:t>برای500 سی سی </a:t>
            </a:r>
            <a:r>
              <a:rPr lang="fa-IR" dirty="0" smtClean="0"/>
              <a:t>،12/5 </a:t>
            </a:r>
            <a:r>
              <a:rPr lang="fa-IR" dirty="0" smtClean="0"/>
              <a:t>گرم قند نیاز خواهید داشت .در نتیجه 25 سی سی از قندی 50 درصد باید به 500 سی سی سرم 5 درصد اضافه شود </a:t>
            </a:r>
            <a:r>
              <a:rPr lang="fa-IR" dirty="0" smtClean="0"/>
              <a:t>تا تبدیل </a:t>
            </a:r>
            <a:r>
              <a:rPr lang="fa-IR" dirty="0" smtClean="0"/>
              <a:t>به 7/5 درصد شود.</a:t>
            </a:r>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393438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 y="2819400"/>
            <a:ext cx="80486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801128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2491461"/>
            <a:ext cx="3352919" cy="335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822014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مانیتول</a:t>
            </a:r>
            <a:endParaRPr lang="en-US" dirty="0"/>
          </a:p>
        </p:txBody>
      </p:sp>
      <p:sp>
        <p:nvSpPr>
          <p:cNvPr id="3" name="Content Placeholder 2"/>
          <p:cNvSpPr>
            <a:spLocks noGrp="1"/>
          </p:cNvSpPr>
          <p:nvPr>
            <p:ph idx="1"/>
          </p:nvPr>
        </p:nvSpPr>
        <p:spPr/>
        <p:txBody>
          <a:bodyPr>
            <a:noAutofit/>
          </a:bodyPr>
          <a:lstStyle/>
          <a:p>
            <a:r>
              <a:rPr lang="fa-IR" sz="2400" dirty="0"/>
              <a:t>مانیتول جزو دیورتیک ها می باشد . مانیتول از نظر ترکیبات دارای 6 کربن در زنجیره خود می باشد که از ترکیب قند مانوز با الکل اشباع گردیده و فاقد ارزش غذایی می باشد. به همین جهت پس از انفوزیون ٬ 90% آن بدون تغییر از ادرار دفع شده و 10% بقیه وارد سلول شده و متابولیزه می گردد </a:t>
            </a:r>
            <a:r>
              <a:rPr lang="fa-IR" sz="2400" dirty="0" smtClean="0"/>
              <a:t>.</a:t>
            </a:r>
          </a:p>
          <a:p>
            <a:r>
              <a:rPr lang="fa-IR" sz="2400" dirty="0" smtClean="0"/>
              <a:t> </a:t>
            </a:r>
            <a:r>
              <a:rPr lang="fa-IR" sz="2400" dirty="0"/>
              <a:t>محلول مانیتول پس از تزریق به علت داشتن اسمولاریته بالا بر اساس قانون اسمز مقداری از آب داخل سلول را به خارج سلول انتقال می دهد تا غلظت اسمزی در دو طرف داخل و خارج سلول یکنواخت گردد. </a:t>
            </a:r>
            <a:r>
              <a:rPr lang="fa-IR" sz="2400" dirty="0" smtClean="0"/>
              <a:t>در نتیجه بعد </a:t>
            </a:r>
            <a:r>
              <a:rPr lang="fa-IR" sz="2400" dirty="0"/>
              <a:t>از این فرایند بر دیورز بیماران افزوده میشود و شروع اثر آن یک تا 2 ساعت پس از تزریق است </a:t>
            </a:r>
            <a:r>
              <a:rPr lang="fa-IR" sz="2400" dirty="0" smtClean="0"/>
              <a:t>.</a:t>
            </a:r>
          </a:p>
          <a:p>
            <a:r>
              <a:rPr lang="fa-IR" sz="2400" dirty="0" smtClean="0"/>
              <a:t>به صورت سرمهای 10 و 20 درصد وجود دارد.</a:t>
            </a:r>
          </a:p>
          <a:p>
            <a:r>
              <a:rPr lang="fa-IR" sz="2400" dirty="0" smtClean="0"/>
              <a:t>اسمولالیتی مانیتول 20 درصد 1098 و ده درصد 548میباشد.</a:t>
            </a:r>
            <a:endParaRPr lang="en-US" sz="2400"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538866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0"/>
            <a:ext cx="9000000" cy="1020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664023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 y="0"/>
            <a:ext cx="7177441" cy="81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740552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سرمهای کلوییدی</a:t>
            </a:r>
            <a:endParaRPr lang="en-US" dirty="0"/>
          </a:p>
        </p:txBody>
      </p:sp>
      <p:sp>
        <p:nvSpPr>
          <p:cNvPr id="3" name="Content Placeholder 2"/>
          <p:cNvSpPr>
            <a:spLocks noGrp="1"/>
          </p:cNvSpPr>
          <p:nvPr>
            <p:ph idx="1"/>
          </p:nvPr>
        </p:nvSpPr>
        <p:spPr/>
        <p:txBody>
          <a:bodyPr>
            <a:normAutofit/>
          </a:bodyPr>
          <a:lstStyle/>
          <a:p>
            <a:r>
              <a:rPr lang="fa-IR" sz="2800" dirty="0" smtClean="0"/>
              <a:t>سرمهای کلوییدها مولکولهای بزرگتری دارند و زمان بیشتری در خون میمانند.</a:t>
            </a:r>
          </a:p>
          <a:p>
            <a:r>
              <a:rPr lang="fa-IR" sz="2800" dirty="0" smtClean="0"/>
              <a:t>میتواند از منشا طبیعی باشد مثل آلبومین یا </a:t>
            </a:r>
            <a:r>
              <a:rPr lang="en-US" sz="2800" dirty="0" smtClean="0"/>
              <a:t>FFP</a:t>
            </a:r>
            <a:r>
              <a:rPr lang="fa-IR" sz="2800" dirty="0" smtClean="0"/>
              <a:t> یا به صورت ساخته شده باشند مانند دکستران ،استارچ،ژلاتین،هماکسل</a:t>
            </a:r>
            <a:endParaRPr lang="en-US" sz="2800" dirty="0" smtClean="0"/>
          </a:p>
          <a:p>
            <a:r>
              <a:rPr lang="fa-IR" sz="2400" dirty="0" smtClean="0"/>
              <a:t>این </a:t>
            </a:r>
            <a:r>
              <a:rPr lang="fa-IR" sz="2400" dirty="0"/>
              <a:t>محلول ها در موارد زیر استفاده می شوند:</a:t>
            </a:r>
            <a:r>
              <a:rPr lang="fa-IR" sz="2400" dirty="0"/>
              <a:t/>
            </a:r>
            <a:br>
              <a:rPr lang="fa-IR" sz="2400" dirty="0"/>
            </a:br>
            <a:r>
              <a:rPr lang="fa-IR" sz="2400" dirty="0"/>
              <a:t>الف)کشیدن مایعات از فضای سوم</a:t>
            </a:r>
            <a:r>
              <a:rPr lang="fa-IR" sz="2400" dirty="0"/>
              <a:t/>
            </a:r>
            <a:br>
              <a:rPr lang="fa-IR" sz="2400" dirty="0"/>
            </a:br>
            <a:r>
              <a:rPr lang="fa-IR" sz="2400" dirty="0"/>
              <a:t>ب)اصلاح هیپوتانسیون</a:t>
            </a:r>
            <a:r>
              <a:rPr lang="fa-IR" sz="2400" dirty="0"/>
              <a:t/>
            </a:r>
            <a:br>
              <a:rPr lang="fa-IR" sz="2400" dirty="0"/>
            </a:br>
            <a:r>
              <a:rPr lang="fa-IR" sz="2400" dirty="0"/>
              <a:t>پ)افزایش حجم داخل عروقی</a:t>
            </a:r>
            <a:r>
              <a:rPr lang="fa-IR" sz="2400" dirty="0"/>
              <a:t/>
            </a:r>
            <a:br>
              <a:rPr lang="fa-IR" sz="2400" dirty="0"/>
            </a:br>
            <a:r>
              <a:rPr lang="fa-IR" sz="2400" dirty="0"/>
              <a:t>ت)اصلاح کاهش پروتئین (درحالی که با بیماری کبدی، کلیوی و گوارشی، گرسنگی و نارسایی سیستم های مختلف بدن همراه است.)</a:t>
            </a:r>
            <a:endParaRPr lang="en-US" sz="2400"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933299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آلبومین </a:t>
            </a:r>
            <a:endParaRPr lang="en-US" dirty="0"/>
          </a:p>
        </p:txBody>
      </p:sp>
      <p:sp>
        <p:nvSpPr>
          <p:cNvPr id="3" name="Content Placeholder 2"/>
          <p:cNvSpPr>
            <a:spLocks noGrp="1"/>
          </p:cNvSpPr>
          <p:nvPr>
            <p:ph idx="1"/>
          </p:nvPr>
        </p:nvSpPr>
        <p:spPr/>
        <p:txBody>
          <a:bodyPr>
            <a:normAutofit/>
          </a:bodyPr>
          <a:lstStyle/>
          <a:p>
            <a:pPr algn="r" rtl="1"/>
            <a:r>
              <a:rPr lang="fa-IR" dirty="0"/>
              <a:t>محلول‌های حاوی آلبومین در درمان فوری کمی حجم خون </a:t>
            </a:r>
            <a:r>
              <a:rPr lang="fa-IR" dirty="0" smtClean="0"/>
              <a:t>با یا </a:t>
            </a:r>
            <a:r>
              <a:rPr lang="fa-IR" dirty="0"/>
              <a:t>بدون شوک، کمی پروتئین خون، در </a:t>
            </a:r>
            <a:r>
              <a:rPr lang="fa-IR" dirty="0" smtClean="0"/>
              <a:t>بیمارانی </a:t>
            </a:r>
            <a:r>
              <a:rPr lang="fa-IR" dirty="0"/>
              <a:t>که دچار سوختگی‌های شدید </a:t>
            </a:r>
            <a:r>
              <a:rPr lang="fa-IR" dirty="0" smtClean="0"/>
              <a:t>شده‌اند و در بعضی بیماریهای کبدی و کلیوی مورد استفاده دارد.</a:t>
            </a:r>
          </a:p>
          <a:p>
            <a:pPr algn="r" rtl="1"/>
            <a:r>
              <a:rPr lang="fa-IR" dirty="0" smtClean="0"/>
              <a:t>به صورت 5  و 20 درصد وجود دارد .یعنی در هر 100 سی سی 5 یا 20 گرم آلبومین وجود دارد.</a:t>
            </a:r>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2697791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24113"/>
            <a:ext cx="3495675" cy="309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295837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سرم دکستران</a:t>
            </a:r>
            <a:r>
              <a:rPr lang="fa-IR" dirty="0"/>
              <a:t/>
            </a:r>
            <a:br>
              <a:rPr lang="fa-IR" dirty="0"/>
            </a:br>
            <a:endParaRPr lang="en-US" dirty="0"/>
          </a:p>
        </p:txBody>
      </p:sp>
      <p:sp>
        <p:nvSpPr>
          <p:cNvPr id="3" name="Content Placeholder 2"/>
          <p:cNvSpPr>
            <a:spLocks noGrp="1"/>
          </p:cNvSpPr>
          <p:nvPr>
            <p:ph idx="1"/>
          </p:nvPr>
        </p:nvSpPr>
        <p:spPr/>
        <p:txBody>
          <a:bodyPr>
            <a:normAutofit fontScale="92500"/>
          </a:bodyPr>
          <a:lstStyle/>
          <a:p>
            <a:pPr algn="r" rtl="1"/>
            <a:r>
              <a:rPr lang="fa-IR" dirty="0">
                <a:latin typeface="Arial" pitchFamily="34" charset="0"/>
                <a:cs typeface="Arial" pitchFamily="34" charset="0"/>
              </a:rPr>
              <a:t>همانند آلبومين انساني، با كشاندن مايع فضاى بينابينى به فضاى داخل عروقى باعث افزايش حجم پلاسما مي‌شود</a:t>
            </a:r>
            <a:r>
              <a:rPr lang="fa-IR" dirty="0" smtClean="0">
                <a:latin typeface="Arial" pitchFamily="34" charset="0"/>
                <a:cs typeface="Arial" pitchFamily="34" charset="0"/>
              </a:rPr>
              <a:t>.</a:t>
            </a:r>
          </a:p>
          <a:p>
            <a:pPr algn="r" rtl="1"/>
            <a:r>
              <a:rPr lang="fa-IR" dirty="0"/>
              <a:t>ترکیبات آن شامل دکستروز و کلرید سدیم </a:t>
            </a:r>
            <a:r>
              <a:rPr lang="fa-IR" dirty="0" smtClean="0"/>
              <a:t>است.</a:t>
            </a:r>
            <a:endParaRPr lang="fa-IR" dirty="0">
              <a:latin typeface="Arial" pitchFamily="34" charset="0"/>
              <a:cs typeface="Arial" pitchFamily="34" charset="0"/>
            </a:endParaRPr>
          </a:p>
          <a:p>
            <a:pPr algn="r" rtl="1"/>
            <a:r>
              <a:rPr lang="fa-IR" dirty="0" smtClean="0">
                <a:latin typeface="Arial" pitchFamily="34" charset="0"/>
                <a:cs typeface="Arial" pitchFamily="34" charset="0"/>
              </a:rPr>
              <a:t>دکستران </a:t>
            </a:r>
            <a:r>
              <a:rPr lang="fa-IR" dirty="0">
                <a:latin typeface="Arial" pitchFamily="34" charset="0"/>
                <a:cs typeface="Arial" pitchFamily="34" charset="0"/>
                <a:hlinkClick r:id="rId2" tooltip="پلی ساکارید"/>
              </a:rPr>
              <a:t>پلی ساکارید</a:t>
            </a:r>
            <a:r>
              <a:rPr lang="fa-IR" dirty="0">
                <a:latin typeface="Arial" pitchFamily="34" charset="0"/>
                <a:cs typeface="Arial" pitchFamily="34" charset="0"/>
              </a:rPr>
              <a:t> (متشکل از مولکولهای متعدد گلوکز)افزاینده سریع الاثر حجم </a:t>
            </a:r>
            <a:r>
              <a:rPr lang="fa-IR" dirty="0">
                <a:latin typeface="Arial" pitchFamily="34" charset="0"/>
                <a:cs typeface="Arial" pitchFamily="34" charset="0"/>
                <a:hlinkClick r:id="rId3" tooltip="پلاسمای خون"/>
              </a:rPr>
              <a:t>پلاسما</a:t>
            </a:r>
            <a:r>
              <a:rPr lang="fa-IR" dirty="0">
                <a:latin typeface="Arial" pitchFamily="34" charset="0"/>
                <a:cs typeface="Arial" pitchFamily="34" charset="0"/>
              </a:rPr>
              <a:t> است . محلول ۱۰% دکستران چهل دارای </a:t>
            </a:r>
            <a:r>
              <a:rPr lang="fa-IR" dirty="0">
                <a:latin typeface="Arial" pitchFamily="34" charset="0"/>
                <a:cs typeface="Arial" pitchFamily="34" charset="0"/>
                <a:hlinkClick r:id="rId4" tooltip="فشار اسمزی"/>
              </a:rPr>
              <a:t>فشار اسمزی</a:t>
            </a:r>
            <a:r>
              <a:rPr lang="fa-IR" dirty="0">
                <a:latin typeface="Arial" pitchFamily="34" charset="0"/>
                <a:cs typeface="Arial" pitchFamily="34" charset="0"/>
              </a:rPr>
              <a:t> دوبرابر فشار اسمزی پلاسمای هم حجم میباشد</a:t>
            </a:r>
            <a:r>
              <a:rPr lang="fa-IR" dirty="0" smtClean="0">
                <a:latin typeface="Arial" pitchFamily="34" charset="0"/>
                <a:cs typeface="Arial" pitchFamily="34" charset="0"/>
              </a:rPr>
              <a:t>.</a:t>
            </a:r>
          </a:p>
          <a:p>
            <a:pPr algn="r" rtl="1"/>
            <a:r>
              <a:rPr lang="fa-IR" dirty="0" smtClean="0">
                <a:latin typeface="Arial" pitchFamily="34" charset="0"/>
                <a:cs typeface="Arial" pitchFamily="34" charset="0"/>
              </a:rPr>
              <a:t> </a:t>
            </a:r>
            <a:r>
              <a:rPr lang="fa-IR" dirty="0">
                <a:latin typeface="Arial" pitchFamily="34" charset="0"/>
                <a:cs typeface="Arial" pitchFamily="34" charset="0"/>
              </a:rPr>
              <a:t>دکستران اثر اسموتیک دارد که مایعات را از فضای بینابینی به داخل عروق کشیده و باعث افزایش حجم خون می‌شود. "دکستران ۴۰" چسبندگی اریتروسیتها را کم کرده و باعث کاهش چگالی خون می‌شود لذا از خطر انعقاد نابجای خون میکاهد و موجب تسهیل گردش خون در عروق کوچک و کاهش مقاومت عروقی میشود.</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259150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دکستران</a:t>
            </a:r>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4976813" cy="449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856450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سرم ژلاتین تعدیل یافته (هماکسل) </a:t>
            </a:r>
            <a:endParaRPr lang="en-US" dirty="0"/>
          </a:p>
        </p:txBody>
      </p:sp>
      <p:sp>
        <p:nvSpPr>
          <p:cNvPr id="3" name="Content Placeholder 2"/>
          <p:cNvSpPr>
            <a:spLocks noGrp="1"/>
          </p:cNvSpPr>
          <p:nvPr>
            <p:ph idx="1"/>
          </p:nvPr>
        </p:nvSpPr>
        <p:spPr/>
        <p:txBody>
          <a:bodyPr>
            <a:normAutofit/>
          </a:bodyPr>
          <a:lstStyle/>
          <a:p>
            <a:pPr algn="r" rtl="1"/>
            <a:r>
              <a:rPr lang="fa-IR" dirty="0"/>
              <a:t>از استخوان گاو نر در ساخت ان استفاده می شود و باید در یخچال نگه داری شود. </a:t>
            </a:r>
            <a:endParaRPr lang="fa-IR" dirty="0" smtClean="0"/>
          </a:p>
          <a:p>
            <a:pPr algn="r" rtl="1"/>
            <a:r>
              <a:rPr lang="fa-IR" dirty="0" smtClean="0"/>
              <a:t>گروه </a:t>
            </a:r>
            <a:r>
              <a:rPr lang="fa-IR" dirty="0"/>
              <a:t>درمانی این سرم ، حجیم کننده پلاسما می‌باشد. </a:t>
            </a:r>
            <a:endParaRPr lang="fa-IR" dirty="0" smtClean="0"/>
          </a:p>
          <a:p>
            <a:pPr algn="r" rtl="1"/>
            <a:r>
              <a:rPr lang="fa-IR" dirty="0" smtClean="0"/>
              <a:t>این </a:t>
            </a:r>
            <a:r>
              <a:rPr lang="fa-IR" dirty="0"/>
              <a:t>محلول حجیم کننده پلاسما در موارد شوک ناشی از کاهش حجم خون به علت خونریزی ، سوختگی ، التهاب لوزالمعده ، از دست رفتن آب و الکترولیتها در اثر استفراغ و اسهال مداوم ، بیماریهای غده فوق کلیوی و کلیه‌ها و اغمای دیابتی مصرف می‌شود. </a:t>
            </a:r>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334786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انواع سرمهای تزریقی </a:t>
            </a:r>
            <a:endParaRPr lang="en-US" dirty="0"/>
          </a:p>
        </p:txBody>
      </p:sp>
      <p:sp>
        <p:nvSpPr>
          <p:cNvPr id="3" name="Content Placeholder 2"/>
          <p:cNvSpPr>
            <a:spLocks noGrp="1"/>
          </p:cNvSpPr>
          <p:nvPr>
            <p:ph idx="1"/>
          </p:nvPr>
        </p:nvSpPr>
        <p:spPr/>
        <p:txBody>
          <a:bodyPr/>
          <a:lstStyle/>
          <a:p>
            <a:r>
              <a:rPr lang="fa-IR" dirty="0" smtClean="0"/>
              <a:t>سرمهای کریستالوییدی</a:t>
            </a:r>
          </a:p>
          <a:p>
            <a:r>
              <a:rPr lang="fa-IR" dirty="0" smtClean="0"/>
              <a:t>سرمهای </a:t>
            </a:r>
            <a:r>
              <a:rPr lang="fa-IR" dirty="0" smtClean="0"/>
              <a:t>قندی</a:t>
            </a:r>
            <a:endParaRPr lang="fa-IR" dirty="0" smtClean="0"/>
          </a:p>
          <a:p>
            <a:r>
              <a:rPr lang="fa-IR" dirty="0" smtClean="0"/>
              <a:t>سرمهای کولوییدی</a:t>
            </a:r>
          </a:p>
          <a:p>
            <a:r>
              <a:rPr lang="fa-IR" dirty="0" smtClean="0"/>
              <a:t>مانیتول</a:t>
            </a:r>
          </a:p>
          <a:p>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688217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95250"/>
            <a:ext cx="657225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3297721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fa-IR" dirty="0" smtClean="0">
                <a:solidFill>
                  <a:srgbClr val="7B9899"/>
                </a:solidFill>
              </a:rPr>
              <a:t>ویالهای سدیم</a:t>
            </a:r>
          </a:p>
        </p:txBody>
      </p:sp>
      <p:sp>
        <p:nvSpPr>
          <p:cNvPr id="32771" name="Content Placeholder 3"/>
          <p:cNvSpPr>
            <a:spLocks noGrp="1"/>
          </p:cNvSpPr>
          <p:nvPr>
            <p:ph idx="1"/>
          </p:nvPr>
        </p:nvSpPr>
        <p:spPr/>
        <p:txBody>
          <a:bodyPr/>
          <a:lstStyle/>
          <a:p>
            <a:pPr eaLnBrk="1" hangingPunct="1"/>
            <a:r>
              <a:rPr lang="en-US" dirty="0" smtClean="0"/>
              <a:t>1 cc </a:t>
            </a:r>
            <a:r>
              <a:rPr lang="en-US" dirty="0" err="1" smtClean="0"/>
              <a:t>Nacl</a:t>
            </a:r>
            <a:r>
              <a:rPr lang="en-US" dirty="0" smtClean="0"/>
              <a:t> 3%                        0.5 </a:t>
            </a:r>
            <a:r>
              <a:rPr lang="en-US" dirty="0" err="1" smtClean="0"/>
              <a:t>meq</a:t>
            </a:r>
            <a:r>
              <a:rPr lang="en-US" dirty="0" smtClean="0"/>
              <a:t> Na</a:t>
            </a:r>
          </a:p>
          <a:p>
            <a:pPr eaLnBrk="1" hangingPunct="1"/>
            <a:r>
              <a:rPr lang="en-US" dirty="0" smtClean="0"/>
              <a:t>1 cc Nacl5%                         0.85 </a:t>
            </a:r>
            <a:r>
              <a:rPr lang="en-US" dirty="0" err="1" smtClean="0"/>
              <a:t>meq</a:t>
            </a:r>
            <a:r>
              <a:rPr lang="en-US" dirty="0" smtClean="0"/>
              <a:t> Na</a:t>
            </a:r>
          </a:p>
          <a:p>
            <a:pPr eaLnBrk="1" hangingPunct="1"/>
            <a:r>
              <a:rPr lang="en-US" dirty="0" smtClean="0"/>
              <a:t>1 cc Nacl20%                      3.4  </a:t>
            </a:r>
            <a:r>
              <a:rPr lang="en-US" dirty="0" err="1" smtClean="0"/>
              <a:t>meq</a:t>
            </a:r>
            <a:r>
              <a:rPr lang="en-US" dirty="0" smtClean="0"/>
              <a:t> Na</a:t>
            </a:r>
          </a:p>
          <a:p>
            <a:pPr algn="r" rtl="1" eaLnBrk="1" hangingPunct="1"/>
            <a:r>
              <a:rPr lang="fa-IR" dirty="0" smtClean="0"/>
              <a:t> ویالهای 20 درصد در حال حاضر در بازار موجود نیست.</a:t>
            </a:r>
          </a:p>
          <a:p>
            <a:pPr algn="r" rtl="1" eaLnBrk="1" hangingPunct="1"/>
            <a:r>
              <a:rPr lang="fa-IR" dirty="0" smtClean="0"/>
              <a:t>برای تبدیل 5 درصد به 3 در صد میتوان سه و نیم سی سی سدیم کلراید 5 درصد را با 6/5 سی سی آب مقطر ترکیب کرد.</a:t>
            </a:r>
            <a:endParaRPr lang="en-US" dirty="0" smtClean="0"/>
          </a:p>
        </p:txBody>
      </p:sp>
      <p:sp>
        <p:nvSpPr>
          <p:cNvPr id="32772" name="Footer Placeholder 2"/>
          <p:cNvSpPr>
            <a:spLocks noGrp="1"/>
          </p:cNvSpPr>
          <p:nvPr>
            <p:ph type="ftr" sz="quarter" idx="11"/>
          </p:nvPr>
        </p:nvSpPr>
        <p:spPr bwMode="auto">
          <a:noFill/>
          <a:ln>
            <a:miter lim="800000"/>
            <a:headEnd/>
            <a:tailEnd/>
          </a:ln>
        </p:spPr>
        <p:txBody>
          <a:bodyPr wrap="square" numCol="1" anchor="t" anchorCtr="0" compatLnSpc="1">
            <a:prstTxWarp prst="textNoShape">
              <a:avLst/>
            </a:prstTxWarp>
          </a:bodyPr>
          <a:lstStyle/>
          <a:p>
            <a:r>
              <a:rPr lang="en-US" smtClean="0"/>
              <a:t>WWW.drpournasiri.com</a:t>
            </a:r>
          </a:p>
        </p:txBody>
      </p:sp>
      <p:sp>
        <p:nvSpPr>
          <p:cNvPr id="5" name="Notched Right Arrow 4"/>
          <p:cNvSpPr/>
          <p:nvPr/>
        </p:nvSpPr>
        <p:spPr>
          <a:xfrm>
            <a:off x="3276600" y="1752600"/>
            <a:ext cx="12954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Notched Right Arrow 5"/>
          <p:cNvSpPr/>
          <p:nvPr/>
        </p:nvSpPr>
        <p:spPr>
          <a:xfrm>
            <a:off x="3276600" y="2286000"/>
            <a:ext cx="12954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Notched Right Arrow 6"/>
          <p:cNvSpPr/>
          <p:nvPr/>
        </p:nvSpPr>
        <p:spPr>
          <a:xfrm>
            <a:off x="3276600" y="2743200"/>
            <a:ext cx="1219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30232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832" y="1981201"/>
            <a:ext cx="2948215" cy="41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3846762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495550"/>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555892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ویال کلرید پتاسیم </a:t>
            </a:r>
            <a:endParaRPr lang="en-US" dirty="0"/>
          </a:p>
        </p:txBody>
      </p:sp>
      <p:sp>
        <p:nvSpPr>
          <p:cNvPr id="3" name="Content Placeholder 2"/>
          <p:cNvSpPr>
            <a:spLocks noGrp="1"/>
          </p:cNvSpPr>
          <p:nvPr>
            <p:ph idx="1"/>
          </p:nvPr>
        </p:nvSpPr>
        <p:spPr/>
        <p:txBody>
          <a:bodyPr/>
          <a:lstStyle/>
          <a:p>
            <a:pPr algn="r" rtl="1"/>
            <a:r>
              <a:rPr lang="fa-IR" dirty="0" smtClean="0"/>
              <a:t>در ایران </a:t>
            </a:r>
            <a:r>
              <a:rPr lang="fa-IR" dirty="0" smtClean="0"/>
              <a:t>فقط </a:t>
            </a:r>
            <a:r>
              <a:rPr lang="fa-IR" dirty="0" smtClean="0"/>
              <a:t>ویال 15 درصد موجود است.</a:t>
            </a:r>
          </a:p>
          <a:p>
            <a:pPr algn="r" rtl="1"/>
            <a:r>
              <a:rPr lang="fa-IR" dirty="0" smtClean="0"/>
              <a:t>هر سی سی آن 2 میلی اکی والان پتاسیم و 2 میلی اکی والان کلر دارد.</a:t>
            </a:r>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4182918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331" y="914401"/>
            <a:ext cx="4311469" cy="40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1247024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ویال بی کربنات سدیم </a:t>
            </a:r>
            <a:endParaRPr lang="en-US" dirty="0"/>
          </a:p>
        </p:txBody>
      </p:sp>
      <p:sp>
        <p:nvSpPr>
          <p:cNvPr id="3" name="Content Placeholder 2"/>
          <p:cNvSpPr>
            <a:spLocks noGrp="1"/>
          </p:cNvSpPr>
          <p:nvPr>
            <p:ph idx="1"/>
          </p:nvPr>
        </p:nvSpPr>
        <p:spPr/>
        <p:txBody>
          <a:bodyPr/>
          <a:lstStyle/>
          <a:p>
            <a:pPr algn="r" rtl="1"/>
            <a:r>
              <a:rPr lang="fa-IR" dirty="0" smtClean="0"/>
              <a:t>برای درمان اسیدوز استفاده میشود.</a:t>
            </a:r>
          </a:p>
          <a:p>
            <a:pPr algn="r" rtl="1"/>
            <a:r>
              <a:rPr lang="fa-IR" dirty="0" smtClean="0"/>
              <a:t>فعلا در بازار فقط 8.4 درصد وجود دارد.</a:t>
            </a:r>
          </a:p>
          <a:p>
            <a:pPr algn="r" rtl="1"/>
            <a:r>
              <a:rPr lang="fa-IR" dirty="0" smtClean="0"/>
              <a:t>هر 1 سی سی یک میلی اکی والان بی کربنات و یک میلی اکی والان سدیم دارد.</a:t>
            </a:r>
            <a:endParaRPr lang="en-US" dirty="0"/>
          </a:p>
        </p:txBody>
      </p:sp>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2268637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889000"/>
            <a:ext cx="5080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B13F9A"/>
                </a:solidFill>
              </a:rPr>
              <a:t>WWW.drpournasiri.com</a:t>
            </a:r>
            <a:endParaRPr lang="en-US">
              <a:solidFill>
                <a:srgbClr val="B13F9A"/>
              </a:solidFill>
            </a:endParaRPr>
          </a:p>
        </p:txBody>
      </p:sp>
    </p:spTree>
    <p:extLst>
      <p:ext uri="{BB962C8B-B14F-4D97-AF65-F5344CB8AC3E}">
        <p14:creationId xmlns:p14="http://schemas.microsoft.com/office/powerpoint/2010/main" val="1941713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سرمهای کریستالوییدی</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algn="r" rtl="1">
              <a:buFont typeface="Wingdings" pitchFamily="2" charset="2"/>
              <a:buChar char="q"/>
            </a:pPr>
            <a:r>
              <a:rPr lang="fa-IR" dirty="0" smtClean="0"/>
              <a:t>سرم نرمال سالین</a:t>
            </a:r>
            <a:r>
              <a:rPr lang="en-US" dirty="0" smtClean="0"/>
              <a:t> (N</a:t>
            </a:r>
            <a:r>
              <a:rPr lang="en-US" dirty="0"/>
              <a:t>/</a:t>
            </a:r>
            <a:r>
              <a:rPr lang="en-US" dirty="0" smtClean="0"/>
              <a:t>S)</a:t>
            </a:r>
            <a:endParaRPr lang="fa-IR" dirty="0" smtClean="0"/>
          </a:p>
          <a:p>
            <a:pPr algn="r" rtl="1">
              <a:buFont typeface="Wingdings" pitchFamily="2" charset="2"/>
              <a:buChar char="q"/>
            </a:pPr>
            <a:r>
              <a:rPr lang="fa-IR" dirty="0" smtClean="0"/>
              <a:t>سرم دکستروز سالین</a:t>
            </a:r>
            <a:r>
              <a:rPr lang="en-US" dirty="0" smtClean="0"/>
              <a:t>(D/S)</a:t>
            </a:r>
            <a:endParaRPr lang="fa-IR" dirty="0" smtClean="0"/>
          </a:p>
          <a:p>
            <a:pPr algn="r" rtl="1">
              <a:buFont typeface="Wingdings" pitchFamily="2" charset="2"/>
              <a:buChar char="q"/>
            </a:pPr>
            <a:r>
              <a:rPr lang="fa-IR" dirty="0" smtClean="0"/>
              <a:t>سرم هالف سالین</a:t>
            </a:r>
            <a:r>
              <a:rPr lang="en-US" dirty="0" smtClean="0"/>
              <a:t>(Half </a:t>
            </a:r>
            <a:r>
              <a:rPr lang="en-US" dirty="0" err="1" smtClean="0"/>
              <a:t>Salin,HS</a:t>
            </a:r>
            <a:r>
              <a:rPr lang="en-US" dirty="0" smtClean="0"/>
              <a:t>)</a:t>
            </a:r>
            <a:endParaRPr lang="fa-IR" dirty="0" smtClean="0"/>
          </a:p>
          <a:p>
            <a:pPr algn="r" rtl="1">
              <a:buFont typeface="Wingdings" pitchFamily="2" charset="2"/>
              <a:buChar char="q"/>
            </a:pPr>
            <a:r>
              <a:rPr lang="fa-IR" dirty="0" smtClean="0"/>
              <a:t>سرم  1/2</a:t>
            </a:r>
            <a:r>
              <a:rPr lang="en-US" dirty="0" smtClean="0"/>
              <a:t>,</a:t>
            </a:r>
            <a:r>
              <a:rPr lang="fa-IR" dirty="0" smtClean="0"/>
              <a:t>1/2</a:t>
            </a:r>
          </a:p>
          <a:p>
            <a:pPr algn="r" rtl="1">
              <a:buFont typeface="Wingdings" pitchFamily="2" charset="2"/>
              <a:buChar char="q"/>
            </a:pPr>
            <a:r>
              <a:rPr lang="fa-IR" dirty="0" smtClean="0"/>
              <a:t>سرم 2/3 </a:t>
            </a:r>
            <a:r>
              <a:rPr lang="en-US" dirty="0" smtClean="0"/>
              <a:t>,</a:t>
            </a:r>
            <a:r>
              <a:rPr lang="fa-IR" dirty="0" smtClean="0"/>
              <a:t>1/3 </a:t>
            </a:r>
          </a:p>
          <a:p>
            <a:pPr algn="r" rtl="1">
              <a:buFont typeface="Wingdings" pitchFamily="2" charset="2"/>
              <a:buChar char="q"/>
            </a:pPr>
            <a:r>
              <a:rPr lang="fa-IR" dirty="0" smtClean="0"/>
              <a:t>سرم دکستروزهالف سالین </a:t>
            </a:r>
            <a:r>
              <a:rPr lang="en-US" dirty="0" smtClean="0"/>
              <a:t>(</a:t>
            </a:r>
            <a:r>
              <a:rPr lang="en-US" dirty="0" smtClean="0"/>
              <a:t>D1/2S</a:t>
            </a:r>
            <a:r>
              <a:rPr lang="en-US" dirty="0"/>
              <a:t> </a:t>
            </a:r>
            <a:r>
              <a:rPr lang="en-US" dirty="0" smtClean="0"/>
              <a:t>or DHS</a:t>
            </a:r>
            <a:r>
              <a:rPr lang="en-US" dirty="0" smtClean="0"/>
              <a:t>)</a:t>
            </a:r>
            <a:endParaRPr lang="fa-IR" dirty="0" smtClean="0"/>
          </a:p>
          <a:p>
            <a:pPr algn="r" rtl="1">
              <a:buFont typeface="Wingdings" pitchFamily="2" charset="2"/>
              <a:buChar char="q"/>
            </a:pPr>
            <a:r>
              <a:rPr lang="fa-IR" dirty="0" smtClean="0"/>
              <a:t>سرم رینگر </a:t>
            </a:r>
            <a:r>
              <a:rPr lang="en-US" dirty="0" smtClean="0"/>
              <a:t>(Ringer)</a:t>
            </a:r>
            <a:endParaRPr lang="fa-IR" dirty="0" smtClean="0"/>
          </a:p>
          <a:p>
            <a:pPr algn="r" rtl="1">
              <a:buFont typeface="Wingdings" pitchFamily="2" charset="2"/>
              <a:buChar char="q"/>
            </a:pPr>
            <a:r>
              <a:rPr lang="fa-IR" dirty="0" smtClean="0"/>
              <a:t>سرم رینگرلاکتات</a:t>
            </a:r>
            <a:r>
              <a:rPr lang="en-US" dirty="0" smtClean="0"/>
              <a:t>(Ringer lactate)</a:t>
            </a:r>
            <a:endParaRPr lang="fa-IR" dirty="0" smtClean="0"/>
          </a:p>
          <a:p>
            <a:pPr marL="0" indent="0" algn="r" rtl="1">
              <a:buNone/>
            </a:pPr>
            <a:endParaRPr lang="fa-IR" dirty="0" smtClean="0"/>
          </a:p>
          <a:p>
            <a:pPr marL="0" indent="0" algn="r" rtl="1">
              <a:buNone/>
            </a:pPr>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200541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سرم نرمال سالین</a:t>
            </a:r>
            <a:endParaRPr lang="en-US" dirty="0"/>
          </a:p>
        </p:txBody>
      </p:sp>
      <p:sp>
        <p:nvSpPr>
          <p:cNvPr id="3" name="Content Placeholder 2"/>
          <p:cNvSpPr>
            <a:spLocks noGrp="1"/>
          </p:cNvSpPr>
          <p:nvPr>
            <p:ph idx="1"/>
          </p:nvPr>
        </p:nvSpPr>
        <p:spPr/>
        <p:txBody>
          <a:bodyPr>
            <a:normAutofit/>
          </a:bodyPr>
          <a:lstStyle/>
          <a:p>
            <a:pPr algn="r" rtl="1"/>
            <a:r>
              <a:rPr lang="fa-IR" sz="2000" b="1" dirty="0"/>
              <a:t>محلول نرمال سالین ( کلرور سدیم ۹/.%) محلول </a:t>
            </a:r>
            <a:r>
              <a:rPr lang="fa-IR" sz="2000" b="1" dirty="0" smtClean="0"/>
              <a:t>کریستالوییدی </a:t>
            </a:r>
            <a:r>
              <a:rPr lang="en-US" sz="2000" b="1" dirty="0" smtClean="0"/>
              <a:t> </a:t>
            </a:r>
            <a:r>
              <a:rPr lang="fa-IR" sz="2000" b="1" dirty="0" smtClean="0"/>
              <a:t>ایزوتونیک ونسبتا ایزاسمولار </a:t>
            </a:r>
            <a:r>
              <a:rPr lang="fa-IR" sz="2000" b="1" dirty="0" smtClean="0"/>
              <a:t>است. </a:t>
            </a:r>
          </a:p>
          <a:p>
            <a:pPr algn="r" rtl="1"/>
            <a:r>
              <a:rPr lang="fa-IR" sz="2000" b="1" dirty="0" smtClean="0"/>
              <a:t>به دو صورت هم برای </a:t>
            </a:r>
            <a:r>
              <a:rPr lang="fa-IR" sz="2000" b="1" dirty="0" smtClean="0"/>
              <a:t>تزریق </a:t>
            </a:r>
            <a:r>
              <a:rPr lang="fa-IR" sz="2000" b="1" dirty="0" smtClean="0"/>
              <a:t>وریدی و هم برای شستشو وجود دارد.</a:t>
            </a:r>
          </a:p>
          <a:p>
            <a:pPr algn="r" rtl="1"/>
            <a:r>
              <a:rPr lang="fa-IR" sz="2000" b="1" dirty="0" smtClean="0"/>
              <a:t>به صورت سرمهای 500 و 1000 سی سی وجود دارد.</a:t>
            </a:r>
          </a:p>
          <a:p>
            <a:pPr algn="r" rtl="1"/>
            <a:r>
              <a:rPr lang="fa-IR" sz="2000" b="1" dirty="0" smtClean="0"/>
              <a:t>ترکیبات آن در هر لیتر:</a:t>
            </a:r>
          </a:p>
          <a:p>
            <a:pPr algn="r" rtl="1"/>
            <a:endParaRPr lang="fa-IR" sz="2800" b="1" dirty="0" smtClean="0"/>
          </a:p>
          <a:p>
            <a:pPr algn="r" rtl="1"/>
            <a:endParaRPr lang="fa-IR" sz="2800" b="1" dirty="0" smtClean="0"/>
          </a:p>
          <a:p>
            <a:pPr algn="r"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49603372"/>
              </p:ext>
            </p:extLst>
          </p:nvPr>
        </p:nvGraphicFramePr>
        <p:xfrm>
          <a:off x="1752600" y="3352800"/>
          <a:ext cx="5715000" cy="3169936"/>
        </p:xfrm>
        <a:graphic>
          <a:graphicData uri="http://schemas.openxmlformats.org/drawingml/2006/table">
            <a:tbl>
              <a:tblPr firstRow="1" bandRow="1">
                <a:tableStyleId>{5C22544A-7EE6-4342-B048-85BDC9FD1C3A}</a:tableStyleId>
              </a:tblPr>
              <a:tblGrid>
                <a:gridCol w="714375"/>
                <a:gridCol w="714375"/>
                <a:gridCol w="714375"/>
                <a:gridCol w="714375"/>
                <a:gridCol w="714375"/>
                <a:gridCol w="714375"/>
                <a:gridCol w="714375"/>
                <a:gridCol w="714375"/>
              </a:tblGrid>
              <a:tr h="1905000">
                <a:tc>
                  <a:txBody>
                    <a:bodyPr/>
                    <a:lstStyle/>
                    <a:p>
                      <a:r>
                        <a:rPr lang="en-US" sz="1800" dirty="0" smtClean="0"/>
                        <a:t>Fluid </a:t>
                      </a:r>
                      <a:endParaRPr lang="en-US" sz="1800" dirty="0"/>
                    </a:p>
                  </a:txBody>
                  <a:tcPr marT="45724" marB="45724"/>
                </a:tc>
                <a:tc>
                  <a:txBody>
                    <a:bodyPr/>
                    <a:lstStyle/>
                    <a:p>
                      <a:r>
                        <a:rPr lang="en-US" sz="1800" dirty="0" smtClean="0"/>
                        <a:t>Na </a:t>
                      </a:r>
                      <a:r>
                        <a:rPr lang="en-US" sz="1800" dirty="0" err="1" smtClean="0"/>
                        <a:t>meq</a:t>
                      </a:r>
                      <a:r>
                        <a:rPr lang="en-US" sz="1800" dirty="0" smtClean="0"/>
                        <a:t>/lit</a:t>
                      </a:r>
                      <a:endParaRPr lang="en-US" sz="1800" dirty="0"/>
                    </a:p>
                  </a:txBody>
                  <a:tcPr marT="45724" marB="45724"/>
                </a:tc>
                <a:tc>
                  <a:txBody>
                    <a:bodyPr/>
                    <a:lstStyle/>
                    <a:p>
                      <a:r>
                        <a:rPr lang="en-US" sz="1800" dirty="0" err="1" smtClean="0"/>
                        <a:t>Cl</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r>
                        <a:rPr lang="en-US" sz="1800" b="0" dirty="0" smtClean="0"/>
                        <a:t>K</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Calcium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meq</a:t>
                      </a:r>
                      <a:r>
                        <a:rPr lang="en-US" sz="1800" dirty="0" smtClean="0"/>
                        <a:t>/lit</a:t>
                      </a:r>
                    </a:p>
                    <a:p>
                      <a:endParaRPr lang="en-US" sz="1800" dirty="0" smtClean="0"/>
                    </a:p>
                    <a:p>
                      <a:r>
                        <a:rPr lang="en-US" sz="1800" dirty="0" smtClean="0"/>
                        <a:t>   </a:t>
                      </a:r>
                      <a:endParaRPr lang="en-US" sz="1800" dirty="0"/>
                    </a:p>
                  </a:txBody>
                  <a:tcPr marT="45724" marB="45724"/>
                </a:tc>
                <a:tc>
                  <a:txBody>
                    <a:bodyPr/>
                    <a:lstStyle/>
                    <a:p>
                      <a:r>
                        <a:rPr lang="en-US" sz="1800" dirty="0" smtClean="0"/>
                        <a:t>Glucose</a:t>
                      </a:r>
                    </a:p>
                    <a:p>
                      <a:r>
                        <a:rPr lang="en-US" sz="1800" dirty="0" smtClean="0"/>
                        <a:t>gr/lit</a:t>
                      </a:r>
                      <a:endParaRPr lang="en-US" sz="1800" dirty="0"/>
                    </a:p>
                  </a:txBody>
                  <a:tcPr marT="45724" marB="45724"/>
                </a:tc>
                <a:tc>
                  <a:txBody>
                    <a:bodyPr/>
                    <a:lstStyle/>
                    <a:p>
                      <a:r>
                        <a:rPr lang="en-US" sz="1800" dirty="0" smtClean="0"/>
                        <a:t>Lactate </a:t>
                      </a:r>
                      <a:endParaRPr lang="en-US" sz="1800" dirty="0"/>
                    </a:p>
                  </a:txBody>
                  <a:tcPr marT="45724" marB="45724"/>
                </a:tc>
                <a:tc>
                  <a:txBody>
                    <a:bodyPr/>
                    <a:lstStyle/>
                    <a:p>
                      <a:r>
                        <a:rPr lang="en-US" sz="1800" dirty="0" err="1" smtClean="0"/>
                        <a:t>Osmolarity</a:t>
                      </a:r>
                      <a:r>
                        <a:rPr lang="en-US"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mOsmol</a:t>
                      </a:r>
                      <a:r>
                        <a:rPr lang="en-US" sz="1800" dirty="0" smtClean="0"/>
                        <a:t>/lit</a:t>
                      </a:r>
                    </a:p>
                    <a:p>
                      <a:endParaRPr lang="en-US" sz="1800" dirty="0"/>
                    </a:p>
                  </a:txBody>
                  <a:tcPr marT="45724" marB="45724"/>
                </a:tc>
              </a:tr>
              <a:tr h="1153162">
                <a:tc>
                  <a:txBody>
                    <a:bodyPr/>
                    <a:lstStyle/>
                    <a:p>
                      <a:r>
                        <a:rPr lang="en-US" sz="1400" i="1" dirty="0" smtClean="0"/>
                        <a:t>Normal</a:t>
                      </a:r>
                      <a:r>
                        <a:rPr lang="en-US" sz="1400" i="1" baseline="0" dirty="0" smtClean="0"/>
                        <a:t> </a:t>
                      </a:r>
                      <a:r>
                        <a:rPr lang="en-US" sz="1400" i="1" dirty="0" err="1" smtClean="0"/>
                        <a:t>salin</a:t>
                      </a:r>
                      <a:r>
                        <a:rPr lang="en-US" sz="1400" i="1" dirty="0" smtClean="0"/>
                        <a:t>(0.9%</a:t>
                      </a:r>
                    </a:p>
                    <a:p>
                      <a:r>
                        <a:rPr lang="en-US" sz="1400" i="1" dirty="0" err="1" smtClean="0"/>
                        <a:t>Nacl</a:t>
                      </a:r>
                      <a:r>
                        <a:rPr lang="en-US" sz="1400" i="1" dirty="0" smtClean="0"/>
                        <a:t>) </a:t>
                      </a:r>
                      <a:endParaRPr lang="en-US" sz="1400" i="1" dirty="0"/>
                    </a:p>
                  </a:txBody>
                  <a:tcPr marT="45724" marB="45724"/>
                </a:tc>
                <a:tc>
                  <a:txBody>
                    <a:bodyPr/>
                    <a:lstStyle/>
                    <a:p>
                      <a:r>
                        <a:rPr lang="en-US" sz="1800" dirty="0" smtClean="0"/>
                        <a:t>154</a:t>
                      </a:r>
                      <a:endParaRPr lang="en-US" sz="1800" dirty="0"/>
                    </a:p>
                  </a:txBody>
                  <a:tcPr marT="45724" marB="45724"/>
                </a:tc>
                <a:tc>
                  <a:txBody>
                    <a:bodyPr/>
                    <a:lstStyle/>
                    <a:p>
                      <a:r>
                        <a:rPr lang="en-US" sz="1800" dirty="0" smtClean="0"/>
                        <a:t>154</a:t>
                      </a:r>
                      <a:endParaRPr lang="en-US" sz="1800" dirty="0"/>
                    </a:p>
                  </a:txBody>
                  <a:tcPr marT="45724" marB="45724"/>
                </a:tc>
                <a:tc>
                  <a:txBody>
                    <a:bodyPr/>
                    <a:lstStyle/>
                    <a:p>
                      <a:r>
                        <a:rPr lang="en-US" sz="1800" dirty="0" smtClean="0"/>
                        <a:t>____</a:t>
                      </a:r>
                      <a:endParaRPr lang="en-US" sz="1800" dirty="0"/>
                    </a:p>
                  </a:txBody>
                  <a:tcPr marT="45724" marB="45724"/>
                </a:tc>
                <a:tc>
                  <a:txBody>
                    <a:bodyPr/>
                    <a:lstStyle/>
                    <a:p>
                      <a:r>
                        <a:rPr lang="en-US" sz="1800" dirty="0" smtClean="0"/>
                        <a:t>____</a:t>
                      </a:r>
                      <a:endParaRPr lang="en-US" sz="1800" dirty="0"/>
                    </a:p>
                  </a:txBody>
                  <a:tcPr marT="45724" marB="45724"/>
                </a:tc>
                <a:tc>
                  <a:txBody>
                    <a:bodyPr/>
                    <a:lstStyle/>
                    <a:p>
                      <a:r>
                        <a:rPr lang="en-US" sz="1800" dirty="0" smtClean="0"/>
                        <a:t>____</a:t>
                      </a:r>
                      <a:endParaRPr lang="en-US" sz="1800" dirty="0"/>
                    </a:p>
                  </a:txBody>
                  <a:tcPr marT="45724" marB="45724"/>
                </a:tc>
                <a:tc>
                  <a:txBody>
                    <a:bodyPr/>
                    <a:lstStyle/>
                    <a:p>
                      <a:r>
                        <a:rPr lang="en-US" sz="1800" dirty="0" smtClean="0"/>
                        <a:t>____</a:t>
                      </a:r>
                      <a:endParaRPr lang="en-US" sz="1800" dirty="0"/>
                    </a:p>
                  </a:txBody>
                  <a:tcPr marT="45724" marB="45724"/>
                </a:tc>
                <a:tc>
                  <a:txBody>
                    <a:bodyPr/>
                    <a:lstStyle/>
                    <a:p>
                      <a:r>
                        <a:rPr lang="en-US" sz="1800" dirty="0" smtClean="0"/>
                        <a:t>308</a:t>
                      </a:r>
                      <a:endParaRPr lang="en-US" sz="1800" dirty="0"/>
                    </a:p>
                  </a:txBody>
                  <a:tcPr marT="45724" marB="45724"/>
                </a:tc>
              </a:tr>
            </a:tbl>
          </a:graphicData>
        </a:graphic>
      </p:graphicFrame>
      <p:sp>
        <p:nvSpPr>
          <p:cNvPr id="5" name="Footer Placeholder 4"/>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1608071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سرم فیزیولوژی یا سرم شستشو </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fa-IR" dirty="0"/>
              <a:t>در واقع نوع غیر قابل تزریق سرم نمکی می باشدودر نسخه هم به صورت همان</a:t>
            </a:r>
            <a:r>
              <a:rPr lang="en-US" dirty="0"/>
              <a:t>n/s </a:t>
            </a:r>
            <a:r>
              <a:rPr lang="fa-IR" dirty="0"/>
              <a:t>نرمالن سالین نوشته می شود با این تفاوت که حتما در دستور آن قید می شود برای شست وشو است </a:t>
            </a:r>
            <a:r>
              <a:rPr lang="fa-IR" dirty="0" smtClean="0"/>
              <a:t>.</a:t>
            </a:r>
          </a:p>
          <a:p>
            <a:pPr fontAlgn="base"/>
            <a:r>
              <a:rPr lang="fa-IR" dirty="0" smtClean="0"/>
              <a:t>از نظر محتوا و روش تولید تفاوتی با نوع تزریقی ندارد و </a:t>
            </a:r>
            <a:r>
              <a:rPr lang="fa-IR" dirty="0"/>
              <a:t>هر دو استریل هستند </a:t>
            </a:r>
            <a:r>
              <a:rPr lang="fa-IR" dirty="0" smtClean="0"/>
              <a:t>.ولی تستهای تکمیلی ایمنی مثل تست وجود ذرات نامحلول یا تست پیروژنسیتی ها یا مواد تب زا در اینها انجام نمیشود.</a:t>
            </a:r>
            <a:endParaRPr lang="fa-IR" dirty="0"/>
          </a:p>
          <a:p>
            <a:pPr fontAlgn="base"/>
            <a:r>
              <a:rPr lang="fa-IR" dirty="0"/>
              <a:t>این سرم برای شست وشوی حلق وبینی وشست وشوی زخم وتعویض پانسمان کاربرد </a:t>
            </a:r>
            <a:r>
              <a:rPr lang="fa-IR" dirty="0" smtClean="0"/>
              <a:t>دارد و </a:t>
            </a:r>
            <a:r>
              <a:rPr lang="fa-IR" dirty="0"/>
              <a:t>به آن سرم فیزیولوژی هم گفته می </a:t>
            </a:r>
            <a:r>
              <a:rPr lang="fa-IR" dirty="0" smtClean="0"/>
              <a:t>شود.</a:t>
            </a:r>
            <a:endParaRPr lang="en-US" dirty="0"/>
          </a:p>
        </p:txBody>
      </p:sp>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420901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نرمال سالین</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558940"/>
            <a:ext cx="3581399" cy="3471095"/>
          </a:xfrm>
        </p:spPr>
      </p:pic>
      <p:sp>
        <p:nvSpPr>
          <p:cNvPr id="3" name="Footer Placeholder 2"/>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3688391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143000"/>
            <a:ext cx="6477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WWW.drpournasiri.com</a:t>
            </a:r>
            <a:endParaRPr lang="en-US"/>
          </a:p>
        </p:txBody>
      </p:sp>
    </p:spTree>
    <p:extLst>
      <p:ext uri="{BB962C8B-B14F-4D97-AF65-F5344CB8AC3E}">
        <p14:creationId xmlns:p14="http://schemas.microsoft.com/office/powerpoint/2010/main" val="8676324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1636</Words>
  <Application>Microsoft Office PowerPoint</Application>
  <PresentationFormat>On-screen Show (4:3)</PresentationFormat>
  <Paragraphs>354</Paragraphs>
  <Slides>47</Slides>
  <Notes>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Opulent</vt:lpstr>
      <vt:lpstr> به نام خدا </vt:lpstr>
      <vt:lpstr>معرفی انواع سرمهای وریدی </vt:lpstr>
      <vt:lpstr>PowerPoint Presentation</vt:lpstr>
      <vt:lpstr>انواع سرمهای تزریقی </vt:lpstr>
      <vt:lpstr>سرمهای کریستالوییدی</vt:lpstr>
      <vt:lpstr>سرم نرمال سالین</vt:lpstr>
      <vt:lpstr>سرم فیزیولوژی یا سرم شستشو </vt:lpstr>
      <vt:lpstr>نرمال سالین</vt:lpstr>
      <vt:lpstr>PowerPoint Presentation</vt:lpstr>
      <vt:lpstr>سرم دکستروز سالین </vt:lpstr>
      <vt:lpstr>PowerPoint Presentation</vt:lpstr>
      <vt:lpstr>سرم هالف سالین</vt:lpstr>
      <vt:lpstr>PowerPoint Presentation</vt:lpstr>
      <vt:lpstr>سرم 1/2،1/2 </vt:lpstr>
      <vt:lpstr>سرم دکستروزهالف سالین  </vt:lpstr>
      <vt:lpstr>سرم 1/3،2/3</vt:lpstr>
      <vt:lpstr>PowerPoint Presentation</vt:lpstr>
      <vt:lpstr>رینگر</vt:lpstr>
      <vt:lpstr>PowerPoint Presentation</vt:lpstr>
      <vt:lpstr>رینگر لاکتات</vt:lpstr>
      <vt:lpstr>رینگر لاکتات</vt:lpstr>
      <vt:lpstr>PowerPoint Presentation</vt:lpstr>
      <vt:lpstr>Plasma-Lyte</vt:lpstr>
      <vt:lpstr>PowerPoint Presentation</vt:lpstr>
      <vt:lpstr>PowerPoint Presentation</vt:lpstr>
      <vt:lpstr>سرمهای قندی</vt:lpstr>
      <vt:lpstr>PowerPoint Presentation</vt:lpstr>
      <vt:lpstr>PowerPoint Presentation</vt:lpstr>
      <vt:lpstr>ویال قندی هیپرتونیک 50 درصد</vt:lpstr>
      <vt:lpstr>PowerPoint Presentation</vt:lpstr>
      <vt:lpstr>مانیتول</vt:lpstr>
      <vt:lpstr>PowerPoint Presentation</vt:lpstr>
      <vt:lpstr>PowerPoint Presentation</vt:lpstr>
      <vt:lpstr>سرمهای کلوییدی</vt:lpstr>
      <vt:lpstr>آلبومین </vt:lpstr>
      <vt:lpstr>PowerPoint Presentation</vt:lpstr>
      <vt:lpstr>سرم دکستران </vt:lpstr>
      <vt:lpstr>دکستران</vt:lpstr>
      <vt:lpstr>سرم ژلاتین تعدیل یافته (هماکسل) </vt:lpstr>
      <vt:lpstr>PowerPoint Presentation</vt:lpstr>
      <vt:lpstr>ویالهای سدیم</vt:lpstr>
      <vt:lpstr>PowerPoint Presentation</vt:lpstr>
      <vt:lpstr>PowerPoint Presentation</vt:lpstr>
      <vt:lpstr>ویال کلرید پتاسیم </vt:lpstr>
      <vt:lpstr>PowerPoint Presentation</vt:lpstr>
      <vt:lpstr>ویال بی کربنات سدیم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78</cp:revision>
  <dcterms:created xsi:type="dcterms:W3CDTF">2006-08-16T00:00:00Z</dcterms:created>
  <dcterms:modified xsi:type="dcterms:W3CDTF">2020-06-10T18:23:08Z</dcterms:modified>
</cp:coreProperties>
</file>