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5"/>
  </p:notesMasterIdLst>
  <p:sldIdLst>
    <p:sldId id="256" r:id="rId2"/>
    <p:sldId id="299" r:id="rId3"/>
    <p:sldId id="300" r:id="rId4"/>
    <p:sldId id="301" r:id="rId5"/>
    <p:sldId id="302" r:id="rId6"/>
    <p:sldId id="263" r:id="rId7"/>
    <p:sldId id="305" r:id="rId8"/>
    <p:sldId id="304" r:id="rId9"/>
    <p:sldId id="267" r:id="rId10"/>
    <p:sldId id="269" r:id="rId11"/>
    <p:sldId id="270" r:id="rId12"/>
    <p:sldId id="271" r:id="rId13"/>
    <p:sldId id="303" r:id="rId14"/>
    <p:sldId id="268" r:id="rId15"/>
    <p:sldId id="273" r:id="rId16"/>
    <p:sldId id="274" r:id="rId17"/>
    <p:sldId id="266" r:id="rId18"/>
    <p:sldId id="306" r:id="rId19"/>
    <p:sldId id="307" r:id="rId20"/>
    <p:sldId id="280" r:id="rId21"/>
    <p:sldId id="279" r:id="rId22"/>
    <p:sldId id="281" r:id="rId23"/>
    <p:sldId id="276" r:id="rId24"/>
    <p:sldId id="277" r:id="rId25"/>
    <p:sldId id="308" r:id="rId26"/>
    <p:sldId id="284" r:id="rId27"/>
    <p:sldId id="286" r:id="rId28"/>
    <p:sldId id="285" r:id="rId29"/>
    <p:sldId id="283" r:id="rId30"/>
    <p:sldId id="282" r:id="rId31"/>
    <p:sldId id="287" r:id="rId32"/>
    <p:sldId id="309" r:id="rId33"/>
    <p:sldId id="310" r:id="rId34"/>
    <p:sldId id="311" r:id="rId35"/>
    <p:sldId id="288" r:id="rId36"/>
    <p:sldId id="292" r:id="rId37"/>
    <p:sldId id="291" r:id="rId38"/>
    <p:sldId id="289" r:id="rId39"/>
    <p:sldId id="293" r:id="rId40"/>
    <p:sldId id="294" r:id="rId41"/>
    <p:sldId id="297" r:id="rId42"/>
    <p:sldId id="298" r:id="rId43"/>
    <p:sldId id="290" r:id="rId44"/>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6" d="100"/>
          <a:sy n="66" d="100"/>
        </p:scale>
        <p:origin x="-59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91CB0B24-1FCB-4010-BBC0-CA0BAEF5DB2B}" type="datetimeFigureOut">
              <a:rPr lang="fa-IR" smtClean="0"/>
              <a:t>22/12/1441</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B2807726-93F0-42FF-8BEC-1E3C575EA92B}" type="slidenum">
              <a:rPr lang="fa-IR" smtClean="0"/>
              <a:t>‹#›</a:t>
            </a:fld>
            <a:endParaRPr lang="fa-IR"/>
          </a:p>
        </p:txBody>
      </p:sp>
    </p:spTree>
    <p:extLst>
      <p:ext uri="{BB962C8B-B14F-4D97-AF65-F5344CB8AC3E}">
        <p14:creationId xmlns:p14="http://schemas.microsoft.com/office/powerpoint/2010/main" val="4288670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pPr>
              <a:lnSpc>
                <a:spcPct val="80000"/>
              </a:lnSpc>
            </a:pPr>
            <a:r>
              <a:rPr lang="en-US" sz="1000" smtClean="0"/>
              <a:t>Diuretic renography (F10) obtained during follow-up of 4-y-old girl treated conservatively for left pelviureteric junction stenosis detected prenatally. (A) One-minute posterior views show dilated left kidney with preserved parenchymal function despite impaired urinary drainage above pelviureteric junction.  Right kidney is normal. (B) Left (red) and right (blue) renograms confirm symmetric (left, 51%; right, 49%) and normal tracer extraction by both kidneys and abnormal urinary flow out of left kidney. (C) Images obtained 20 min after injection (left), after miction (middle), and 50 min after injection (right) show residual activity within left renal pelvis after miction and 50 min after injection. (D) Initial sonographic sagittal view of left kidney shows enlargement of pyelocaliceal system.  (E) Follow-up sonogram obtained at same time as diuretic renography shows persistent enlargement, with satisfactory growth of left kidney.</a:t>
            </a:r>
          </a:p>
        </p:txBody>
      </p:sp>
      <p:sp>
        <p:nvSpPr>
          <p:cNvPr id="4" name="Slide Number Placeholder 3"/>
          <p:cNvSpPr>
            <a:spLocks noGrp="1"/>
          </p:cNvSpPr>
          <p:nvPr>
            <p:ph type="sldNum" sz="quarter" idx="5"/>
          </p:nvPr>
        </p:nvSpPr>
        <p:spPr/>
        <p:txBody>
          <a:bodyPr/>
          <a:lstStyle/>
          <a:p>
            <a:fld id="{6BCF4D30-48F6-44EB-BA46-8BA9FEB73570}" type="slidenum">
              <a:rPr lang="en-US"/>
              <a:pPr/>
              <a:t>31</a:t>
            </a:fld>
            <a:endParaRPr lang="en-US"/>
          </a:p>
        </p:txBody>
      </p:sp>
    </p:spTree>
    <p:extLst>
      <p:ext uri="{BB962C8B-B14F-4D97-AF65-F5344CB8AC3E}">
        <p14:creationId xmlns:p14="http://schemas.microsoft.com/office/powerpoint/2010/main" val="1275151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10733828" y="1110597"/>
            <a:ext cx="2286000" cy="508000"/>
          </a:xfrm>
        </p:spPr>
        <p:txBody>
          <a:bodyPr/>
          <a:lstStyle/>
          <a:p>
            <a:fld id="{204B2A25-745C-4C2B-AB16-B7AD04BEC38E}" type="datetime8">
              <a:rPr lang="fa-IR" smtClean="0"/>
              <a:t>11 اوت 20</a:t>
            </a:fld>
            <a:endParaRPr lang="fa-IR"/>
          </a:p>
        </p:txBody>
      </p:sp>
      <p:sp>
        <p:nvSpPr>
          <p:cNvPr id="17" name="Footer Placeholder 16"/>
          <p:cNvSpPr>
            <a:spLocks noGrp="1"/>
          </p:cNvSpPr>
          <p:nvPr>
            <p:ph type="ftr" sz="quarter" idx="11"/>
          </p:nvPr>
        </p:nvSpPr>
        <p:spPr bwMode="auto">
          <a:xfrm rot="5400000">
            <a:off x="10045959" y="4117661"/>
            <a:ext cx="3657600" cy="512064"/>
          </a:xfrm>
        </p:spPr>
        <p:txBody>
          <a:bodyPr/>
          <a:lstStyle/>
          <a:p>
            <a:r>
              <a:rPr lang="en-US" smtClean="0"/>
              <a:t>www.drpournasiri.com</a:t>
            </a:r>
            <a:endParaRPr lang="fa-I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767392" y="4928702"/>
            <a:ext cx="812800" cy="517524"/>
          </a:xfrm>
        </p:spPr>
        <p:txBody>
          <a:bodyPr/>
          <a:lstStyle/>
          <a:p>
            <a:fld id="{B725A579-03FD-4822-A1D9-47F0A1C4C331}" type="slidenum">
              <a:rPr lang="fa-IR" smtClean="0"/>
              <a:t>‹#›</a:t>
            </a:fld>
            <a:endParaRPr lang="fa-I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812FEF5E-FC6C-4C42-92FC-3F09B859AF0F}" type="datetime8">
              <a:rPr lang="fa-IR" smtClean="0"/>
              <a:t>11 اوت 20</a:t>
            </a:fld>
            <a:endParaRPr lang="en-US"/>
          </a:p>
        </p:txBody>
      </p:sp>
      <p:sp>
        <p:nvSpPr>
          <p:cNvPr id="5" name="Footer Placeholder 4"/>
          <p:cNvSpPr>
            <a:spLocks noGrp="1"/>
          </p:cNvSpPr>
          <p:nvPr>
            <p:ph type="ftr" sz="quarter" idx="11"/>
          </p:nvPr>
        </p:nvSpPr>
        <p:spPr/>
        <p:txBody>
          <a:bodyPr/>
          <a:lstStyle/>
          <a:p>
            <a:r>
              <a:rPr kumimoji="0" lang="en-US" smtClean="0"/>
              <a:t>www.drpournasiri.com</a:t>
            </a:r>
            <a:endParaRPr kumimoji="0" lang="en-US"/>
          </a:p>
        </p:txBody>
      </p:sp>
      <p:sp>
        <p:nvSpPr>
          <p:cNvPr id="6" name="Slide Number Placeholder 5"/>
          <p:cNvSpPr>
            <a:spLocks noGrp="1"/>
          </p:cNvSpPr>
          <p:nvPr>
            <p:ph type="sldNum" sz="quarter" idx="12"/>
          </p:nvPr>
        </p:nvSpPr>
        <p:spPr/>
        <p:txBody>
          <a:bodyPr/>
          <a:lstStyle/>
          <a:p>
            <a:fld id="{B725A579-03FD-4822-A1D9-47F0A1C4C331}"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E0CC7B-13DD-44CF-99E2-F01D533C2EF8}" type="datetime8">
              <a:rPr lang="fa-IR" smtClean="0"/>
              <a:t>11 اوت 20</a:t>
            </a:fld>
            <a:endParaRPr lang="en-US"/>
          </a:p>
        </p:txBody>
      </p:sp>
      <p:sp>
        <p:nvSpPr>
          <p:cNvPr id="5" name="Footer Placeholder 4"/>
          <p:cNvSpPr>
            <a:spLocks noGrp="1"/>
          </p:cNvSpPr>
          <p:nvPr>
            <p:ph type="ftr" sz="quarter" idx="11"/>
          </p:nvPr>
        </p:nvSpPr>
        <p:spPr/>
        <p:txBody>
          <a:bodyPr/>
          <a:lstStyle/>
          <a:p>
            <a:r>
              <a:rPr kumimoji="0" lang="en-US" smtClean="0"/>
              <a:t>www.drpournasiri.com</a:t>
            </a:r>
            <a:endParaRPr kumimoji="0" lang="en-US"/>
          </a:p>
        </p:txBody>
      </p:sp>
      <p:sp>
        <p:nvSpPr>
          <p:cNvPr id="6" name="Slide Number Placeholder 5"/>
          <p:cNvSpPr>
            <a:spLocks noGrp="1"/>
          </p:cNvSpPr>
          <p:nvPr>
            <p:ph type="sldNum" sz="quarter" idx="12"/>
          </p:nvPr>
        </p:nvSpPr>
        <p:spPr/>
        <p:txBody>
          <a:bodyPr/>
          <a:lstStyle/>
          <a:p>
            <a:fld id="{B725A579-03FD-4822-A1D9-47F0A1C4C331}"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389D8C1-1449-418C-A179-25BE9BF849AC}" type="datetime8">
              <a:rPr lang="fa-IR" smtClean="0"/>
              <a:t>11 اوت 20</a:t>
            </a:fld>
            <a:endParaRPr lang="fa-IR"/>
          </a:p>
        </p:txBody>
      </p:sp>
      <p:sp>
        <p:nvSpPr>
          <p:cNvPr id="9" name="Slide Number Placeholder 8"/>
          <p:cNvSpPr>
            <a:spLocks noGrp="1"/>
          </p:cNvSpPr>
          <p:nvPr>
            <p:ph type="sldNum" sz="quarter" idx="15"/>
          </p:nvPr>
        </p:nvSpPr>
        <p:spPr/>
        <p:txBody>
          <a:bodyPr rtlCol="0"/>
          <a:lstStyle/>
          <a:p>
            <a:fld id="{B725A579-03FD-4822-A1D9-47F0A1C4C331}" type="slidenum">
              <a:rPr lang="fa-IR" smtClean="0"/>
              <a:t>‹#›</a:t>
            </a:fld>
            <a:endParaRPr lang="fa-IR"/>
          </a:p>
        </p:txBody>
      </p:sp>
      <p:sp>
        <p:nvSpPr>
          <p:cNvPr id="10" name="Footer Placeholder 9"/>
          <p:cNvSpPr>
            <a:spLocks noGrp="1"/>
          </p:cNvSpPr>
          <p:nvPr>
            <p:ph type="ftr" sz="quarter" idx="16"/>
          </p:nvPr>
        </p:nvSpPr>
        <p:spPr/>
        <p:txBody>
          <a:bodyPr rtlCol="0"/>
          <a:lstStyle/>
          <a:p>
            <a:r>
              <a:rPr lang="en-US" smtClean="0"/>
              <a:t>www.drpournasiri.com</a:t>
            </a:r>
            <a:endParaRPr lang="fa-I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pPr eaLnBrk="1" latinLnBrk="0" hangingPunct="1"/>
            <a:fld id="{6702F372-A026-4748-85E7-09D926AAD445}" type="datetime8">
              <a:rPr lang="fa-IR" smtClean="0"/>
              <a:t>11 اوت 20</a:t>
            </a:fld>
            <a:endParaRPr lang="en-US"/>
          </a:p>
        </p:txBody>
      </p:sp>
      <p:sp>
        <p:nvSpPr>
          <p:cNvPr id="5" name="Footer Placeholder 4"/>
          <p:cNvSpPr>
            <a:spLocks noGrp="1"/>
          </p:cNvSpPr>
          <p:nvPr>
            <p:ph type="ftr" sz="quarter" idx="11"/>
          </p:nvPr>
        </p:nvSpPr>
        <p:spPr bwMode="auto">
          <a:xfrm rot="5400000">
            <a:off x="10046208" y="4114800"/>
            <a:ext cx="3657600" cy="512064"/>
          </a:xfrm>
        </p:spPr>
        <p:txBody>
          <a:bodyPr/>
          <a:lstStyle/>
          <a:p>
            <a:r>
              <a:rPr kumimoji="0" lang="en-US" smtClean="0"/>
              <a:t>www.drpournasiri.com</a:t>
            </a:r>
            <a:endParaRPr kumimoji="0" lang="en-US"/>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787488" y="4928702"/>
            <a:ext cx="812800" cy="517524"/>
          </a:xfrm>
        </p:spPr>
        <p:txBody>
          <a:bodyPr/>
          <a:lstStyle/>
          <a:p>
            <a:fld id="{B725A579-03FD-4822-A1D9-47F0A1C4C331}" type="slidenum">
              <a:rPr lang="fa-IR" smtClean="0"/>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fld id="{E56EC99E-8AFD-4633-B778-3E9399BEB491}" type="datetime8">
              <a:rPr lang="fa-IR" smtClean="0"/>
              <a:t>11 اوت 20</a:t>
            </a:fld>
            <a:endParaRPr lang="en-US"/>
          </a:p>
        </p:txBody>
      </p:sp>
      <p:sp>
        <p:nvSpPr>
          <p:cNvPr id="6" name="Footer Placeholder 5"/>
          <p:cNvSpPr>
            <a:spLocks noGrp="1"/>
          </p:cNvSpPr>
          <p:nvPr>
            <p:ph type="ftr" sz="quarter" idx="11"/>
          </p:nvPr>
        </p:nvSpPr>
        <p:spPr/>
        <p:txBody>
          <a:bodyPr/>
          <a:lstStyle/>
          <a:p>
            <a:r>
              <a:rPr kumimoji="0" lang="en-US" smtClean="0"/>
              <a:t>www.drpournasiri.com</a:t>
            </a:r>
            <a:endParaRPr kumimoji="0" lang="en-US"/>
          </a:p>
        </p:txBody>
      </p:sp>
      <p:sp>
        <p:nvSpPr>
          <p:cNvPr id="7" name="Slide Number Placeholder 6"/>
          <p:cNvSpPr>
            <a:spLocks noGrp="1"/>
          </p:cNvSpPr>
          <p:nvPr>
            <p:ph type="sldNum" sz="quarter" idx="12"/>
          </p:nvPr>
        </p:nvSpPr>
        <p:spPr/>
        <p:txBody>
          <a:bodyPr/>
          <a:lstStyle/>
          <a:p>
            <a:fld id="{B725A579-03FD-4822-A1D9-47F0A1C4C331}" type="slidenum">
              <a:rPr lang="fa-IR" smtClean="0"/>
              <a:t>‹#›</a:t>
            </a:fld>
            <a:endParaRPr lang="fa-IR"/>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eaLnBrk="1" latinLnBrk="0" hangingPunct="1"/>
            <a:fld id="{5EDC2A68-0EF7-4B03-B4DA-6B030ECC0433}" type="datetime8">
              <a:rPr lang="fa-IR" smtClean="0"/>
              <a:t>11 اوت 20</a:t>
            </a:fld>
            <a:endParaRPr lang="en-US"/>
          </a:p>
        </p:txBody>
      </p:sp>
      <p:sp>
        <p:nvSpPr>
          <p:cNvPr id="8" name="Footer Placeholder 7"/>
          <p:cNvSpPr>
            <a:spLocks noGrp="1"/>
          </p:cNvSpPr>
          <p:nvPr>
            <p:ph type="ftr" sz="quarter" idx="11"/>
          </p:nvPr>
        </p:nvSpPr>
        <p:spPr/>
        <p:txBody>
          <a:bodyPr/>
          <a:lstStyle/>
          <a:p>
            <a:r>
              <a:rPr kumimoji="0" lang="en-US" smtClean="0"/>
              <a:t>www.drpournasiri.com</a:t>
            </a:r>
            <a:endParaRPr kumimoji="0" lang="en-US"/>
          </a:p>
        </p:txBody>
      </p:sp>
      <p:sp>
        <p:nvSpPr>
          <p:cNvPr id="9" name="Slide Number Placeholder 8"/>
          <p:cNvSpPr>
            <a:spLocks noGrp="1"/>
          </p:cNvSpPr>
          <p:nvPr>
            <p:ph type="sldNum" sz="quarter" idx="12"/>
          </p:nvPr>
        </p:nvSpPr>
        <p:spPr/>
        <p:txBody>
          <a:bodyPr/>
          <a:lstStyle/>
          <a:p>
            <a:fld id="{B725A579-03FD-4822-A1D9-47F0A1C4C331}" type="slidenum">
              <a:rPr lang="fa-IR" smtClean="0"/>
              <a:t>‹#›</a:t>
            </a:fld>
            <a:endParaRPr lang="fa-IR"/>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lgn="r" eaLnBrk="1" latinLnBrk="0" hangingPunct="1"/>
            <a:fld id="{36ACE98E-DD59-4C36-9DBC-E4D871B338C9}" type="datetime8">
              <a:rPr lang="fa-IR" smtClean="0"/>
              <a:t>11 اوت 20</a:t>
            </a:fld>
            <a:endParaRPr lang="en-US"/>
          </a:p>
        </p:txBody>
      </p:sp>
      <p:sp>
        <p:nvSpPr>
          <p:cNvPr id="7" name="Slide Number Placeholder 6"/>
          <p:cNvSpPr>
            <a:spLocks noGrp="1"/>
          </p:cNvSpPr>
          <p:nvPr>
            <p:ph type="sldNum" sz="quarter" idx="11"/>
          </p:nvPr>
        </p:nvSpPr>
        <p:spPr/>
        <p:txBody>
          <a:bodyPr rtlCol="0"/>
          <a:lstStyle/>
          <a:p>
            <a:fld id="{B725A579-03FD-4822-A1D9-47F0A1C4C331}" type="slidenum">
              <a:rPr lang="fa-IR" smtClean="0"/>
              <a:t>‹#›</a:t>
            </a:fld>
            <a:endParaRPr lang="fa-IR"/>
          </a:p>
        </p:txBody>
      </p:sp>
      <p:sp>
        <p:nvSpPr>
          <p:cNvPr id="8" name="Footer Placeholder 7"/>
          <p:cNvSpPr>
            <a:spLocks noGrp="1"/>
          </p:cNvSpPr>
          <p:nvPr>
            <p:ph type="ftr" sz="quarter" idx="12"/>
          </p:nvPr>
        </p:nvSpPr>
        <p:spPr/>
        <p:txBody>
          <a:bodyPr rtlCol="0"/>
          <a:lstStyle/>
          <a:p>
            <a:r>
              <a:rPr kumimoji="0" lang="en-US" smtClean="0"/>
              <a:t>www.drpournasiri.com</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779509FA-91C3-4B41-AD76-DFD20B45CB47}" type="datetime8">
              <a:rPr lang="fa-IR" smtClean="0"/>
              <a:t>11 اوت 20</a:t>
            </a:fld>
            <a:endParaRPr lang="en-US"/>
          </a:p>
        </p:txBody>
      </p:sp>
      <p:sp>
        <p:nvSpPr>
          <p:cNvPr id="3" name="Footer Placeholder 2"/>
          <p:cNvSpPr>
            <a:spLocks noGrp="1"/>
          </p:cNvSpPr>
          <p:nvPr>
            <p:ph type="ftr" sz="quarter" idx="11"/>
          </p:nvPr>
        </p:nvSpPr>
        <p:spPr/>
        <p:txBody>
          <a:bodyPr/>
          <a:lstStyle/>
          <a:p>
            <a:r>
              <a:rPr kumimoji="0" lang="en-US" smtClean="0"/>
              <a:t>www.drpournasiri.com</a:t>
            </a:r>
            <a:endParaRPr kumimoji="0" lang="en-US"/>
          </a:p>
        </p:txBody>
      </p:sp>
      <p:sp>
        <p:nvSpPr>
          <p:cNvPr id="4" name="Slide Number Placeholder 3"/>
          <p:cNvSpPr>
            <a:spLocks noGrp="1"/>
          </p:cNvSpPr>
          <p:nvPr>
            <p:ph type="sldNum" sz="quarter" idx="12"/>
          </p:nvPr>
        </p:nvSpPr>
        <p:spPr/>
        <p:txBody>
          <a:bodyPr/>
          <a:lstStyle/>
          <a:p>
            <a:fld id="{B725A579-03FD-4822-A1D9-47F0A1C4C331}" type="slidenum">
              <a:rPr lang="fa-IR" smtClean="0"/>
              <a:t>‹#›</a:t>
            </a:fld>
            <a:endParaRPr lang="fa-I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lgn="r" eaLnBrk="1" latinLnBrk="0" hangingPunct="1"/>
            <a:fld id="{F3057722-D66E-49F9-AB8A-C5A9C11BC50D}" type="datetime8">
              <a:rPr lang="fa-IR" smtClean="0"/>
              <a:t>11 اوت 20</a:t>
            </a:fld>
            <a:endParaRPr lang="en-US" dirty="0"/>
          </a:p>
        </p:txBody>
      </p:sp>
      <p:sp>
        <p:nvSpPr>
          <p:cNvPr id="22" name="Slide Number Placeholder 21"/>
          <p:cNvSpPr>
            <a:spLocks noGrp="1"/>
          </p:cNvSpPr>
          <p:nvPr>
            <p:ph type="sldNum" sz="quarter" idx="15"/>
          </p:nvPr>
        </p:nvSpPr>
        <p:spPr/>
        <p:txBody>
          <a:bodyPr rtlCol="0"/>
          <a:lstStyle/>
          <a:p>
            <a:fld id="{B725A579-03FD-4822-A1D9-47F0A1C4C331}" type="slidenum">
              <a:rPr lang="fa-IR" smtClean="0"/>
              <a:t>‹#›</a:t>
            </a:fld>
            <a:endParaRPr lang="fa-IR"/>
          </a:p>
        </p:txBody>
      </p:sp>
      <p:sp>
        <p:nvSpPr>
          <p:cNvPr id="23" name="Footer Placeholder 22"/>
          <p:cNvSpPr>
            <a:spLocks noGrp="1"/>
          </p:cNvSpPr>
          <p:nvPr>
            <p:ph type="ftr" sz="quarter" idx="16"/>
          </p:nvPr>
        </p:nvSpPr>
        <p:spPr/>
        <p:txBody>
          <a:bodyPr rtlCol="0"/>
          <a:lstStyle/>
          <a:p>
            <a:r>
              <a:rPr kumimoji="0" lang="en-US" smtClean="0"/>
              <a:t>www.drpournasiri.com</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lgn="r" eaLnBrk="1" latinLnBrk="0" hangingPunct="1"/>
            <a:fld id="{448051BD-F3CE-4932-8E5B-77D0189703A2}" type="datetime8">
              <a:rPr lang="fa-IR" smtClean="0"/>
              <a:t>11 اوت 20</a:t>
            </a:fld>
            <a:endParaRPr lang="en-US"/>
          </a:p>
        </p:txBody>
      </p:sp>
      <p:sp>
        <p:nvSpPr>
          <p:cNvPr id="18" name="Slide Number Placeholder 17"/>
          <p:cNvSpPr>
            <a:spLocks noGrp="1"/>
          </p:cNvSpPr>
          <p:nvPr>
            <p:ph type="sldNum" sz="quarter" idx="11"/>
          </p:nvPr>
        </p:nvSpPr>
        <p:spPr/>
        <p:txBody>
          <a:bodyPr rtlCol="0"/>
          <a:lstStyle/>
          <a:p>
            <a:fld id="{B725A579-03FD-4822-A1D9-47F0A1C4C331}" type="slidenum">
              <a:rPr lang="fa-IR" smtClean="0"/>
              <a:t>‹#›</a:t>
            </a:fld>
            <a:endParaRPr lang="fa-IR"/>
          </a:p>
        </p:txBody>
      </p:sp>
      <p:sp>
        <p:nvSpPr>
          <p:cNvPr id="21" name="Footer Placeholder 20"/>
          <p:cNvSpPr>
            <a:spLocks noGrp="1"/>
          </p:cNvSpPr>
          <p:nvPr>
            <p:ph type="ftr" sz="quarter" idx="12"/>
          </p:nvPr>
        </p:nvSpPr>
        <p:spPr/>
        <p:txBody>
          <a:bodyPr rtlCol="0"/>
          <a:lstStyle/>
          <a:p>
            <a:r>
              <a:rPr kumimoji="0" lang="en-US" smtClean="0"/>
              <a:t>www.drpournasiri.com</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3D72AF56-CBFD-4825-BB8C-DF31F2E125C8}" type="datetime8">
              <a:rPr lang="fa-IR" smtClean="0">
                <a:solidFill>
                  <a:schemeClr val="tx2"/>
                </a:solidFill>
              </a:rPr>
              <a:t>11 اوت 20</a:t>
            </a:fld>
            <a:endParaRPr lang="en-US" dirty="0">
              <a:solidFill>
                <a:schemeClr val="tx2"/>
              </a:solidFill>
            </a:endParaRPr>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r>
              <a:rPr kumimoji="0" lang="en-US" smtClean="0">
                <a:solidFill>
                  <a:schemeClr val="tx2"/>
                </a:solidFill>
              </a:rPr>
              <a:t>www.drpournasiri.com</a:t>
            </a:r>
            <a:endParaRPr kumimoji="0" lang="en-US" dirty="0">
              <a:solidFill>
                <a:schemeClr val="tx2"/>
              </a:solidFill>
            </a:endParaRPr>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B725A579-03FD-4822-A1D9-47F0A1C4C331}" type="slidenum">
              <a:rPr lang="fa-IR" smtClean="0"/>
              <a:t>‹#›</a:t>
            </a:fld>
            <a:endParaRPr lang="fa-I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fade thruBlk="1"/>
  </p:transition>
  <p:timing>
    <p:tnLst>
      <p:par>
        <p:cTn id="1" dur="indefinite" restart="never" nodeType="tmRoot"/>
      </p:par>
    </p:tnLst>
  </p:timing>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3124200"/>
            <a:ext cx="8229600" cy="1062789"/>
          </a:xfrm>
        </p:spPr>
        <p:txBody>
          <a:bodyPr>
            <a:normAutofit/>
          </a:bodyPr>
          <a:lstStyle/>
          <a:p>
            <a:pPr algn="ctr"/>
            <a:r>
              <a:rPr lang="fa-IR" sz="4000" dirty="0" smtClean="0"/>
              <a:t>شناخت و کاربرد اسکنهای کلیه و مثانه</a:t>
            </a:r>
            <a:endParaRPr lang="fa-IR" sz="4000" dirty="0"/>
          </a:p>
        </p:txBody>
      </p:sp>
      <p:sp>
        <p:nvSpPr>
          <p:cNvPr id="3" name="Subtitle 2"/>
          <p:cNvSpPr>
            <a:spLocks noGrp="1"/>
          </p:cNvSpPr>
          <p:nvPr>
            <p:ph type="subTitle" idx="1"/>
          </p:nvPr>
        </p:nvSpPr>
        <p:spPr/>
        <p:txBody>
          <a:bodyPr/>
          <a:lstStyle/>
          <a:p>
            <a:pPr algn="ctr" rtl="1"/>
            <a:r>
              <a:rPr lang="fa-IR" dirty="0">
                <a:solidFill>
                  <a:schemeClr val="tx1"/>
                </a:solidFill>
              </a:rPr>
              <a:t>دکتر زهرا پورنصیری فوق تخصص نفرولوژی کودکان </a:t>
            </a:r>
          </a:p>
          <a:p>
            <a:pPr algn="ctr" rtl="1"/>
            <a:r>
              <a:rPr lang="fa-IR" dirty="0">
                <a:solidFill>
                  <a:schemeClr val="tx1"/>
                </a:solidFill>
              </a:rPr>
              <a:t>دانشگاه ع .پ شهید بهشتی</a:t>
            </a:r>
          </a:p>
          <a:p>
            <a:pPr algn="ctr" rtl="1"/>
            <a:r>
              <a:rPr lang="en-US" dirty="0">
                <a:solidFill>
                  <a:srgbClr val="00B0F0"/>
                </a:solidFill>
              </a:rPr>
              <a:t>www.drpournasiri.com</a:t>
            </a:r>
          </a:p>
          <a:p>
            <a:endParaRPr lang="fa-IR" dirty="0"/>
          </a:p>
        </p:txBody>
      </p:sp>
    </p:spTree>
    <p:extLst>
      <p:ext uri="{BB962C8B-B14F-4D97-AF65-F5344CB8AC3E}">
        <p14:creationId xmlns:p14="http://schemas.microsoft.com/office/powerpoint/2010/main" val="900528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3514"/>
            <a:ext cx="9956800" cy="1143000"/>
          </a:xfrm>
        </p:spPr>
        <p:txBody>
          <a:bodyPr/>
          <a:lstStyle/>
          <a:p>
            <a:pPr algn="r" rtl="1"/>
            <a:r>
              <a:rPr lang="fa-IR" dirty="0" smtClean="0"/>
              <a:t>کیس 3</a:t>
            </a:r>
            <a:endParaRPr lang="fa-IR" dirty="0"/>
          </a:p>
        </p:txBody>
      </p:sp>
      <p:sp>
        <p:nvSpPr>
          <p:cNvPr id="3" name="Footer Placeholder 2"/>
          <p:cNvSpPr>
            <a:spLocks noGrp="1"/>
          </p:cNvSpPr>
          <p:nvPr>
            <p:ph type="ftr" sz="quarter" idx="11"/>
          </p:nvPr>
        </p:nvSpPr>
        <p:spPr/>
        <p:txBody>
          <a:bodyPr/>
          <a:lstStyle/>
          <a:p>
            <a:r>
              <a:rPr lang="en-US" smtClean="0"/>
              <a:t>www.drpournasiri.com</a:t>
            </a:r>
            <a:endParaRPr lang="fa-IR"/>
          </a:p>
        </p:txBody>
      </p:sp>
      <p:pic>
        <p:nvPicPr>
          <p:cNvPr id="4" name="Content Placeholder 3"/>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tretch/>
        </p:blipFill>
        <p:spPr>
          <a:xfrm rot="5400000">
            <a:off x="559067" y="1337113"/>
            <a:ext cx="4754881" cy="4891238"/>
          </a:xfrm>
        </p:spPr>
      </p:pic>
      <p:sp>
        <p:nvSpPr>
          <p:cNvPr id="5" name="Content Placeholder 4"/>
          <p:cNvSpPr>
            <a:spLocks noGrp="1"/>
          </p:cNvSpPr>
          <p:nvPr>
            <p:ph sz="quarter" idx="2"/>
          </p:nvPr>
        </p:nvSpPr>
        <p:spPr>
          <a:xfrm>
            <a:off x="5693664" y="1434164"/>
            <a:ext cx="4876800" cy="4738036"/>
          </a:xfrm>
        </p:spPr>
        <p:txBody>
          <a:bodyPr/>
          <a:lstStyle/>
          <a:p>
            <a:r>
              <a:rPr lang="fa-IR" dirty="0"/>
              <a:t> </a:t>
            </a:r>
            <a:r>
              <a:rPr lang="fa-IR" dirty="0" smtClean="0"/>
              <a:t>اسکار فراوان در هر دو کلیه </a:t>
            </a:r>
          </a:p>
          <a:p>
            <a:r>
              <a:rPr lang="fa-IR" dirty="0" smtClean="0"/>
              <a:t>جدار نامنظم هر دو کلیه </a:t>
            </a:r>
          </a:p>
          <a:p>
            <a:r>
              <a:rPr lang="fa-IR" dirty="0" smtClean="0"/>
              <a:t>شدت درگیری بیشتر در کلیه راست</a:t>
            </a:r>
          </a:p>
          <a:p>
            <a:r>
              <a:rPr lang="fa-IR" dirty="0" smtClean="0"/>
              <a:t>افزایش رنگ زمینه که نشانه کاهش کارکرد کلیه  و جذب ماده رادیواکتیو توسط  بافتهای اطراف است .</a:t>
            </a:r>
          </a:p>
          <a:p>
            <a:r>
              <a:rPr lang="fa-IR" dirty="0" smtClean="0"/>
              <a:t>کلا در کراتینین بالای 1/5 ،اسکن</a:t>
            </a:r>
            <a:r>
              <a:rPr lang="en-US" dirty="0" smtClean="0"/>
              <a:t> DMSA </a:t>
            </a:r>
            <a:r>
              <a:rPr lang="fa-IR" dirty="0" smtClean="0"/>
              <a:t> درخواست نمیکنیم چون تصویری خوبی از کلیه ها نخواهد داد.</a:t>
            </a:r>
            <a:endParaRPr lang="en-US" dirty="0"/>
          </a:p>
        </p:txBody>
      </p:sp>
    </p:spTree>
    <p:extLst>
      <p:ext uri="{BB962C8B-B14F-4D97-AF65-F5344CB8AC3E}">
        <p14:creationId xmlns:p14="http://schemas.microsoft.com/office/powerpoint/2010/main" val="827056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www.drpournasiri.com</a:t>
            </a:r>
            <a:endParaRPr lang="fa-IR"/>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rot="5400000">
            <a:off x="524029" y="1503948"/>
            <a:ext cx="4351713" cy="4764505"/>
          </a:xfrm>
        </p:spPr>
      </p:pic>
      <p:sp>
        <p:nvSpPr>
          <p:cNvPr id="6" name="Content Placeholder 5"/>
          <p:cNvSpPr>
            <a:spLocks noGrp="1"/>
          </p:cNvSpPr>
          <p:nvPr>
            <p:ph sz="quarter" idx="2"/>
          </p:nvPr>
        </p:nvSpPr>
        <p:spPr/>
        <p:txBody>
          <a:bodyPr/>
          <a:lstStyle/>
          <a:p>
            <a:r>
              <a:rPr lang="fa-IR" dirty="0" smtClean="0"/>
              <a:t>از روی همین عکس سیاه و سفید بی نظمی جدار کلیه ها و اسکارهای فراوان در هر دو کلیه با شدت بیشتر در کلیه راست مشهود است.</a:t>
            </a:r>
            <a:endParaRPr lang="en-US" dirty="0"/>
          </a:p>
        </p:txBody>
      </p:sp>
    </p:spTree>
    <p:extLst>
      <p:ext uri="{BB962C8B-B14F-4D97-AF65-F5344CB8AC3E}">
        <p14:creationId xmlns:p14="http://schemas.microsoft.com/office/powerpoint/2010/main" val="1626618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rot="5400000">
            <a:off x="3039294" y="1061066"/>
            <a:ext cx="5192591" cy="5111016"/>
          </a:xfrm>
        </p:spPr>
      </p:pic>
      <p:sp>
        <p:nvSpPr>
          <p:cNvPr id="3" name="Footer Placeholder 2"/>
          <p:cNvSpPr>
            <a:spLocks noGrp="1"/>
          </p:cNvSpPr>
          <p:nvPr>
            <p:ph type="ftr" sz="quarter" idx="16"/>
          </p:nvPr>
        </p:nvSpPr>
        <p:spPr/>
        <p:txBody>
          <a:bodyPr/>
          <a:lstStyle/>
          <a:p>
            <a:r>
              <a:rPr lang="en-US" smtClean="0"/>
              <a:t>www.drpournasiri.com</a:t>
            </a:r>
            <a:endParaRPr lang="fa-IR"/>
          </a:p>
        </p:txBody>
      </p:sp>
    </p:spTree>
    <p:extLst>
      <p:ext uri="{BB962C8B-B14F-4D97-AF65-F5344CB8AC3E}">
        <p14:creationId xmlns:p14="http://schemas.microsoft.com/office/powerpoint/2010/main" val="2549273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000" dirty="0" smtClean="0"/>
              <a:t>در صدهای ذکر شده کارکرد مقایسه ای بین دو کلیه است پس مجموع آن همیشه صد در صد میشود .اختلاف 5 تا 7 در صد بین کلیه ها قابل قبول هست.</a:t>
            </a:r>
            <a:r>
              <a:rPr lang="fa-IR" sz="2000" dirty="0"/>
              <a:t> </a:t>
            </a:r>
            <a:r>
              <a:rPr lang="fa-IR" sz="2000" dirty="0" smtClean="0"/>
              <a:t>ولی حتی اگر 50-50 باشد دلیل بر نرمال بودن کلیه ها نیست چون امکان دارد بافت هردو شدیدا آسیب دیده باشه ولی شدت آسیب دیدگی شان در مقایسه با هم مشابه باشد.پس حتما باید عکسها رویت شود.</a:t>
            </a:r>
            <a:endParaRPr lang="fa-IR" sz="2000" dirty="0"/>
          </a:p>
        </p:txBody>
      </p:sp>
      <p:pic>
        <p:nvPicPr>
          <p:cNvPr id="4" name="Content Placeholder 3"/>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l="9239" b="929"/>
          <a:stretch/>
        </p:blipFill>
        <p:spPr>
          <a:xfrm rot="5400000">
            <a:off x="3696102" y="231008"/>
            <a:ext cx="4822254" cy="8210350"/>
          </a:xfrm>
        </p:spPr>
      </p:pic>
      <p:sp>
        <p:nvSpPr>
          <p:cNvPr id="3" name="Footer Placeholder 2"/>
          <p:cNvSpPr>
            <a:spLocks noGrp="1"/>
          </p:cNvSpPr>
          <p:nvPr>
            <p:ph type="ftr" sz="quarter" idx="16"/>
          </p:nvPr>
        </p:nvSpPr>
        <p:spPr/>
        <p:txBody>
          <a:bodyPr/>
          <a:lstStyle/>
          <a:p>
            <a:r>
              <a:rPr lang="en-US" smtClean="0"/>
              <a:t>www.drpournasiri.com</a:t>
            </a:r>
            <a:endParaRPr lang="fa-IR"/>
          </a:p>
        </p:txBody>
      </p:sp>
    </p:spTree>
    <p:extLst>
      <p:ext uri="{BB962C8B-B14F-4D97-AF65-F5344CB8AC3E}">
        <p14:creationId xmlns:p14="http://schemas.microsoft.com/office/powerpoint/2010/main" val="3107959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کیس 4</a:t>
            </a:r>
            <a:endParaRPr lang="fa-IR" dirty="0"/>
          </a:p>
        </p:txBody>
      </p:sp>
      <p:sp>
        <p:nvSpPr>
          <p:cNvPr id="3" name="Footer Placeholder 2"/>
          <p:cNvSpPr>
            <a:spLocks noGrp="1"/>
          </p:cNvSpPr>
          <p:nvPr>
            <p:ph type="ftr" sz="quarter" idx="11"/>
          </p:nvPr>
        </p:nvSpPr>
        <p:spPr/>
        <p:txBody>
          <a:bodyPr/>
          <a:lstStyle/>
          <a:p>
            <a:r>
              <a:rPr lang="en-US" smtClean="0"/>
              <a:t>www.drpournasiri.com</a:t>
            </a:r>
            <a:endParaRPr lang="fa-IR"/>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571099" y="1520792"/>
            <a:ext cx="4934552" cy="4639376"/>
          </a:xfrm>
        </p:spPr>
      </p:pic>
      <p:sp>
        <p:nvSpPr>
          <p:cNvPr id="5" name="Content Placeholder 4"/>
          <p:cNvSpPr>
            <a:spLocks noGrp="1"/>
          </p:cNvSpPr>
          <p:nvPr>
            <p:ph sz="quarter" idx="2"/>
          </p:nvPr>
        </p:nvSpPr>
        <p:spPr/>
        <p:txBody>
          <a:bodyPr/>
          <a:lstStyle/>
          <a:p>
            <a:r>
              <a:rPr lang="fa-IR" dirty="0" smtClean="0"/>
              <a:t> به علت بالا  بودن کراتینین و کاهش بازجذب کلیه مقداری از ماده رادیو اکتیو توسط کبد بازجذب شده است.</a:t>
            </a:r>
            <a:endParaRPr lang="en-US" dirty="0"/>
          </a:p>
        </p:txBody>
      </p:sp>
    </p:spTree>
    <p:extLst>
      <p:ext uri="{BB962C8B-B14F-4D97-AF65-F5344CB8AC3E}">
        <p14:creationId xmlns:p14="http://schemas.microsoft.com/office/powerpoint/2010/main" val="1793390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755265"/>
          </a:xfrm>
        </p:spPr>
        <p:txBody>
          <a:bodyPr/>
          <a:lstStyle/>
          <a:p>
            <a:pPr algn="r" rtl="1"/>
            <a:r>
              <a:rPr lang="fa-IR" dirty="0" smtClean="0"/>
              <a:t>کیس 5</a:t>
            </a:r>
            <a:endParaRPr lang="fa-IR" dirty="0"/>
          </a:p>
        </p:txBody>
      </p:sp>
      <p:sp>
        <p:nvSpPr>
          <p:cNvPr id="3" name="Footer Placeholder 2"/>
          <p:cNvSpPr>
            <a:spLocks noGrp="1"/>
          </p:cNvSpPr>
          <p:nvPr>
            <p:ph type="ftr" sz="quarter" idx="11"/>
          </p:nvPr>
        </p:nvSpPr>
        <p:spPr/>
        <p:txBody>
          <a:bodyPr/>
          <a:lstStyle/>
          <a:p>
            <a:r>
              <a:rPr lang="en-US" smtClean="0"/>
              <a:t>www.drpournasiri.com</a:t>
            </a:r>
            <a:endParaRPr lang="fa-IR"/>
          </a:p>
        </p:txBody>
      </p:sp>
      <p:pic>
        <p:nvPicPr>
          <p:cNvPr id="4" name="Content Placeholder 3"/>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tretch/>
        </p:blipFill>
        <p:spPr>
          <a:xfrm rot="5400000">
            <a:off x="341694" y="1342724"/>
            <a:ext cx="5053263" cy="4928135"/>
          </a:xfrm>
        </p:spPr>
      </p:pic>
      <p:sp>
        <p:nvSpPr>
          <p:cNvPr id="5" name="Content Placeholder 4"/>
          <p:cNvSpPr>
            <a:spLocks noGrp="1"/>
          </p:cNvSpPr>
          <p:nvPr>
            <p:ph sz="quarter" idx="2"/>
          </p:nvPr>
        </p:nvSpPr>
        <p:spPr>
          <a:xfrm>
            <a:off x="5693664" y="1280160"/>
            <a:ext cx="4876800" cy="4892040"/>
          </a:xfrm>
        </p:spPr>
        <p:txBody>
          <a:bodyPr/>
          <a:lstStyle/>
          <a:p>
            <a:r>
              <a:rPr lang="fa-IR" dirty="0" smtClean="0"/>
              <a:t>کلیه چپ پایینتر است و بازجذب آن کم شده است .</a:t>
            </a:r>
          </a:p>
          <a:p>
            <a:r>
              <a:rPr lang="fa-IR" dirty="0" smtClean="0"/>
              <a:t>کلیه راست نیزکاهش جنرالیزه   بازجذب دارد، هرچند بهتر از کلیه چپ است .</a:t>
            </a:r>
          </a:p>
          <a:p>
            <a:r>
              <a:rPr lang="fa-IR" dirty="0" smtClean="0"/>
              <a:t>شکل کلیه ها هم لوبیایی نیست و گرد است و کوچکتر از کلیه های نرمال به نظر میرسد که باید سایز آنها با سونوی کلیه از نظر هیپوپلازی بررسی شود.</a:t>
            </a:r>
            <a:endParaRPr lang="en-US" dirty="0"/>
          </a:p>
        </p:txBody>
      </p:sp>
    </p:spTree>
    <p:extLst>
      <p:ext uri="{BB962C8B-B14F-4D97-AF65-F5344CB8AC3E}">
        <p14:creationId xmlns:p14="http://schemas.microsoft.com/office/powerpoint/2010/main" val="3221658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کیس 6</a:t>
            </a:r>
            <a:endParaRPr lang="fa-IR" dirty="0"/>
          </a:p>
        </p:txBody>
      </p:sp>
      <p:sp>
        <p:nvSpPr>
          <p:cNvPr id="3" name="Footer Placeholder 2"/>
          <p:cNvSpPr>
            <a:spLocks noGrp="1"/>
          </p:cNvSpPr>
          <p:nvPr>
            <p:ph type="ftr" sz="quarter" idx="11"/>
          </p:nvPr>
        </p:nvSpPr>
        <p:spPr/>
        <p:txBody>
          <a:bodyPr/>
          <a:lstStyle/>
          <a:p>
            <a:r>
              <a:rPr lang="en-US" smtClean="0"/>
              <a:t>www.drpournasiri.com</a:t>
            </a:r>
            <a:endParaRPr lang="fa-I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13346" y="1437254"/>
            <a:ext cx="5964455" cy="5001692"/>
          </a:xfrm>
          <a:prstGeom prst="rect">
            <a:avLst/>
          </a:prstGeom>
          <a:ln/>
        </p:spPr>
        <p:style>
          <a:lnRef idx="1">
            <a:schemeClr val="accent4"/>
          </a:lnRef>
          <a:fillRef idx="2">
            <a:schemeClr val="accent4"/>
          </a:fillRef>
          <a:effectRef idx="1">
            <a:schemeClr val="accent4"/>
          </a:effectRef>
          <a:fontRef idx="minor">
            <a:schemeClr val="dk1"/>
          </a:fontRef>
        </p:style>
      </p:pic>
      <p:sp>
        <p:nvSpPr>
          <p:cNvPr id="6" name="Content Placeholder 5"/>
          <p:cNvSpPr>
            <a:spLocks noGrp="1"/>
          </p:cNvSpPr>
          <p:nvPr>
            <p:ph sz="quarter" idx="2"/>
          </p:nvPr>
        </p:nvSpPr>
        <p:spPr>
          <a:xfrm>
            <a:off x="7613582" y="1482291"/>
            <a:ext cx="2956881" cy="4689909"/>
          </a:xfrm>
        </p:spPr>
        <p:txBody>
          <a:bodyPr/>
          <a:lstStyle/>
          <a:p>
            <a:r>
              <a:rPr lang="fa-IR" dirty="0" smtClean="0"/>
              <a:t>هر چند پرینت عکس سیاه و سفید است هیپواکتیویتی نیمه فوقانی در هر دو کلیه و اسکار و نامنظمی بوردر کلیه چپ مشخص است.</a:t>
            </a:r>
          </a:p>
          <a:p>
            <a:r>
              <a:rPr lang="fa-IR" dirty="0" smtClean="0"/>
              <a:t>بعضی از مراکز هسته ای فقط پرینت سیاه و سفید میدهند.</a:t>
            </a:r>
            <a:endParaRPr lang="en-US" dirty="0"/>
          </a:p>
        </p:txBody>
      </p:sp>
      <p:sp>
        <p:nvSpPr>
          <p:cNvPr id="5" name="Rectangle 4"/>
          <p:cNvSpPr/>
          <p:nvPr/>
        </p:nvSpPr>
        <p:spPr>
          <a:xfrm>
            <a:off x="867797" y="4080569"/>
            <a:ext cx="2456528" cy="218103"/>
          </a:xfrm>
          <a:prstGeom prst="rect">
            <a:avLst/>
          </a:prstGeom>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902384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en-US" dirty="0" smtClean="0"/>
              <a:t>  </a:t>
            </a:r>
            <a:r>
              <a:rPr lang="fa-IR" dirty="0" smtClean="0"/>
              <a:t>کیس 7 : کلیه نعل اسبی</a:t>
            </a:r>
            <a:endParaRPr lang="en-US" dirty="0"/>
          </a:p>
        </p:txBody>
      </p:sp>
      <p:pic>
        <p:nvPicPr>
          <p:cNvPr id="4" name="Content Placeholder 3" descr="Renal_horseshoe_kidney_dmsa_rni_detail.jpg"/>
          <p:cNvPicPr>
            <a:picLocks noGrp="1" noChangeAspect="1"/>
          </p:cNvPicPr>
          <p:nvPr>
            <p:ph sz="quarter" idx="1"/>
          </p:nvPr>
        </p:nvPicPr>
        <p:blipFill>
          <a:blip r:embed="rId2" cstate="print"/>
          <a:stretch>
            <a:fillRect/>
          </a:stretch>
        </p:blipFill>
        <p:spPr>
          <a:xfrm>
            <a:off x="2804493" y="2132856"/>
            <a:ext cx="5120032" cy="4061048"/>
          </a:xfrm>
        </p:spPr>
      </p:pic>
      <p:sp>
        <p:nvSpPr>
          <p:cNvPr id="3" name="Footer Placeholder 2"/>
          <p:cNvSpPr>
            <a:spLocks noGrp="1"/>
          </p:cNvSpPr>
          <p:nvPr>
            <p:ph type="ftr" sz="quarter" idx="16"/>
          </p:nvPr>
        </p:nvSpPr>
        <p:spPr/>
        <p:txBody>
          <a:bodyPr/>
          <a:lstStyle/>
          <a:p>
            <a:r>
              <a:rPr lang="en-US" smtClean="0"/>
              <a:t>www.drpournasiri.com</a:t>
            </a:r>
            <a:endParaRPr lang="fa-IR"/>
          </a:p>
        </p:txBody>
      </p:sp>
    </p:spTree>
    <p:extLst>
      <p:ext uri="{BB962C8B-B14F-4D97-AF65-F5344CB8AC3E}">
        <p14:creationId xmlns:p14="http://schemas.microsoft.com/office/powerpoint/2010/main" val="260721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DTPA</a:t>
            </a:r>
            <a:r>
              <a:rPr lang="fa-IR" dirty="0" smtClean="0"/>
              <a:t> </a:t>
            </a:r>
            <a:r>
              <a:rPr lang="en-US" dirty="0" smtClean="0"/>
              <a:t> renal scan</a:t>
            </a:r>
            <a:endParaRPr lang="en-US" dirty="0"/>
          </a:p>
        </p:txBody>
      </p:sp>
      <p:sp>
        <p:nvSpPr>
          <p:cNvPr id="3" name="Content Placeholder 2"/>
          <p:cNvSpPr>
            <a:spLocks noGrp="1"/>
          </p:cNvSpPr>
          <p:nvPr>
            <p:ph sz="quarter" idx="1"/>
          </p:nvPr>
        </p:nvSpPr>
        <p:spPr/>
        <p:txBody>
          <a:bodyPr/>
          <a:lstStyle/>
          <a:p>
            <a:r>
              <a:rPr lang="en-US" dirty="0"/>
              <a:t>DTPA (and</a:t>
            </a:r>
            <a:r>
              <a:rPr lang="en-US" baseline="30000" dirty="0"/>
              <a:t>99m</a:t>
            </a:r>
            <a:r>
              <a:rPr lang="en-US" dirty="0"/>
              <a:t>Tc-MAG3 and </a:t>
            </a:r>
            <a:r>
              <a:rPr lang="en-US" baseline="30000" dirty="0"/>
              <a:t>99m</a:t>
            </a:r>
            <a:r>
              <a:rPr lang="en-US" dirty="0"/>
              <a:t>Tc-EC)</a:t>
            </a:r>
          </a:p>
          <a:p>
            <a:r>
              <a:rPr lang="fa-IR" dirty="0"/>
              <a:t> </a:t>
            </a:r>
            <a:r>
              <a:rPr lang="fa-IR" dirty="0" smtClean="0"/>
              <a:t>اینها سه نوع اسکن هستند که کارایی مشابه دارند و برای بررسی انسداد در سیستم ادراری کارآیی دارند .</a:t>
            </a:r>
          </a:p>
          <a:p>
            <a:r>
              <a:rPr lang="fa-IR" dirty="0" smtClean="0"/>
              <a:t>مواد رادیو اکتیوی که در این سه نوع اسکن استفاده میشود توسط سلولهای توبول جذب شده و سپس ترشح شده و بتدریج از مثانه دفع میشوند.</a:t>
            </a:r>
          </a:p>
          <a:p>
            <a:r>
              <a:rPr lang="fa-IR" dirty="0" smtClean="0"/>
              <a:t>بنابر این در دیدن پارانشیم کلیه کارآرایی اسکن </a:t>
            </a:r>
            <a:r>
              <a:rPr lang="en-US" dirty="0" smtClean="0"/>
              <a:t>DMSA </a:t>
            </a:r>
            <a:r>
              <a:rPr lang="fa-IR" dirty="0" smtClean="0"/>
              <a:t> را ندارد ولی میتواند محل انسداد در سیستم جمع آوری کننده ادرار را نشان دهد.</a:t>
            </a:r>
          </a:p>
          <a:p>
            <a:r>
              <a:rPr lang="fa-IR" dirty="0" smtClean="0"/>
              <a:t>از نظر کار آیی مانند عکس رادیولوژی </a:t>
            </a:r>
            <a:r>
              <a:rPr lang="en-US" dirty="0" smtClean="0"/>
              <a:t>IVP  </a:t>
            </a:r>
            <a:r>
              <a:rPr lang="fa-IR" dirty="0" smtClean="0"/>
              <a:t> میباشد.</a:t>
            </a:r>
          </a:p>
          <a:p>
            <a:r>
              <a:rPr lang="fa-IR" dirty="0" smtClean="0"/>
              <a:t>یکی از فواید این اسکن تعیین </a:t>
            </a:r>
            <a:r>
              <a:rPr lang="en-US" dirty="0" smtClean="0"/>
              <a:t> GFR </a:t>
            </a:r>
            <a:r>
              <a:rPr lang="fa-IR" dirty="0" smtClean="0"/>
              <a:t> هر کلیه به طور جداگانه است.</a:t>
            </a:r>
          </a:p>
          <a:p>
            <a:r>
              <a:rPr lang="fa-IR" dirty="0" smtClean="0"/>
              <a:t>درسن زیر یک ماه نباید انجام شود.</a:t>
            </a:r>
            <a:endParaRPr lang="en-US" dirty="0"/>
          </a:p>
        </p:txBody>
      </p:sp>
      <p:sp>
        <p:nvSpPr>
          <p:cNvPr id="4" name="Footer Placeholder 3"/>
          <p:cNvSpPr>
            <a:spLocks noGrp="1"/>
          </p:cNvSpPr>
          <p:nvPr>
            <p:ph type="ftr" sz="quarter" idx="16"/>
          </p:nvPr>
        </p:nvSpPr>
        <p:spPr/>
        <p:txBody>
          <a:bodyPr/>
          <a:lstStyle/>
          <a:p>
            <a:r>
              <a:rPr lang="en-US" smtClean="0"/>
              <a:t>www.drpournasiri.com</a:t>
            </a:r>
            <a:endParaRPr lang="fa-IR"/>
          </a:p>
        </p:txBody>
      </p:sp>
    </p:spTree>
    <p:extLst>
      <p:ext uri="{BB962C8B-B14F-4D97-AF65-F5344CB8AC3E}">
        <p14:creationId xmlns:p14="http://schemas.microsoft.com/office/powerpoint/2010/main" val="3326355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452387"/>
            <a:ext cx="9956800" cy="6021565"/>
          </a:xfrm>
        </p:spPr>
        <p:txBody>
          <a:bodyPr>
            <a:normAutofit/>
          </a:bodyPr>
          <a:lstStyle/>
          <a:p>
            <a:r>
              <a:rPr lang="fa-IR" dirty="0" smtClean="0"/>
              <a:t>بعد از تزریق ماده رادیواکتیو سه مرحله طی میشود:</a:t>
            </a:r>
          </a:p>
          <a:p>
            <a:r>
              <a:rPr lang="fa-IR" dirty="0" smtClean="0"/>
              <a:t>مرحله پرفیوژن  کلیه که یک دقیقه اول است و هر 1 تا 3 ثانیه عکس گرفته میشود.</a:t>
            </a:r>
          </a:p>
          <a:p>
            <a:r>
              <a:rPr lang="fa-IR" dirty="0" smtClean="0"/>
              <a:t>مرحله عملکرد کلیه که 4 دقیقه بعدی است و هر 10 تا 15 ثانیه عکس گرفته میشود و مرحله بازجذب توبولی ماده رادیواکتیو است(</a:t>
            </a:r>
            <a:r>
              <a:rPr lang="en-US" dirty="0" smtClean="0"/>
              <a:t>T MAX</a:t>
            </a:r>
            <a:r>
              <a:rPr lang="fa-IR" dirty="0" smtClean="0"/>
              <a:t>)</a:t>
            </a:r>
          </a:p>
          <a:p>
            <a:r>
              <a:rPr lang="fa-IR" dirty="0" smtClean="0"/>
              <a:t>مرحله دفع که از 5-6 دقیقه بعد از تزریق شروع میشود و  ترشح ماده رادیو اکتیو شروع میشود وهر 10 تا 30 ثانیه  عکس گرفته میشود .میتواند 20 تا 30 دقیقه طول بکشد.</a:t>
            </a:r>
          </a:p>
          <a:p>
            <a:pPr>
              <a:buFont typeface="Wingdings" pitchFamily="2" charset="2"/>
              <a:buChar char="q"/>
            </a:pPr>
            <a:r>
              <a:rPr lang="fa-IR" dirty="0" smtClean="0"/>
              <a:t>اکثر مواقع  </a:t>
            </a:r>
            <a:r>
              <a:rPr lang="en-US" dirty="0" smtClean="0"/>
              <a:t>DTPA  </a:t>
            </a:r>
            <a:r>
              <a:rPr lang="fa-IR" dirty="0" smtClean="0"/>
              <a:t>با تزریق دیورتیک درخواست میشود.که دقیقه 15 تا 20 بعد از تزریق ماده رادیواکتیو ،دیورتیک تزریق میشود تا دفع ماده رادیو اکتیو بهتر بررسی شود.</a:t>
            </a:r>
          </a:p>
          <a:p>
            <a:pPr>
              <a:buFont typeface="Wingdings" pitchFamily="2" charset="2"/>
              <a:buChar char="q"/>
            </a:pPr>
            <a:r>
              <a:rPr lang="fa-IR" dirty="0" smtClean="0"/>
              <a:t>هیدرشن خوب باید قبل از اسکن وجود داشته باشد.</a:t>
            </a:r>
          </a:p>
          <a:p>
            <a:pPr>
              <a:buFont typeface="Wingdings" pitchFamily="2" charset="2"/>
              <a:buChar char="q"/>
            </a:pPr>
            <a:r>
              <a:rPr lang="fa-IR" dirty="0" smtClean="0"/>
              <a:t>مانند </a:t>
            </a:r>
            <a:r>
              <a:rPr lang="en-US" dirty="0" smtClean="0"/>
              <a:t> DMSA </a:t>
            </a:r>
            <a:r>
              <a:rPr lang="fa-IR" dirty="0" smtClean="0"/>
              <a:t>نیاز به سوندگذاری ندارد</a:t>
            </a:r>
            <a:r>
              <a:rPr lang="en-US" dirty="0" smtClean="0"/>
              <a:t>  </a:t>
            </a:r>
            <a:r>
              <a:rPr lang="fa-IR" dirty="0" smtClean="0"/>
              <a:t> ولی باید بیمار رگ داشته باشد.</a:t>
            </a:r>
          </a:p>
          <a:p>
            <a:pPr>
              <a:buFont typeface="Wingdings" pitchFamily="2" charset="2"/>
              <a:buChar char="q"/>
            </a:pPr>
            <a:r>
              <a:rPr lang="en-US" dirty="0" smtClean="0"/>
              <a:t>T1/2  </a:t>
            </a:r>
            <a:r>
              <a:rPr lang="fa-IR" dirty="0" smtClean="0"/>
              <a:t> زمانی است که نصف ماده رادیو اکتیو باید از پلویس کلیه ترشح شود و اگر بالای 20 دقیقه باشد نشانه انسداد است.</a:t>
            </a:r>
            <a:endParaRPr lang="en-US" dirty="0"/>
          </a:p>
        </p:txBody>
      </p:sp>
      <p:sp>
        <p:nvSpPr>
          <p:cNvPr id="4" name="Footer Placeholder 3"/>
          <p:cNvSpPr>
            <a:spLocks noGrp="1"/>
          </p:cNvSpPr>
          <p:nvPr>
            <p:ph type="ftr" sz="quarter" idx="16"/>
          </p:nvPr>
        </p:nvSpPr>
        <p:spPr/>
        <p:txBody>
          <a:bodyPr/>
          <a:lstStyle/>
          <a:p>
            <a:r>
              <a:rPr lang="en-US" smtClean="0"/>
              <a:t>www.drpournasiri.com</a:t>
            </a:r>
            <a:endParaRPr lang="fa-IR"/>
          </a:p>
        </p:txBody>
      </p:sp>
    </p:spTree>
    <p:extLst>
      <p:ext uri="{BB962C8B-B14F-4D97-AF65-F5344CB8AC3E}">
        <p14:creationId xmlns:p14="http://schemas.microsoft.com/office/powerpoint/2010/main" val="1534669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fa-IR" dirty="0"/>
              <a:t>اسکن کلیه یک اصطلاح کلی است و به مجموعه روشهای تصویربرداری پزشکی هسته ای اطلاق می شود که در آنها از طریق تزریق یک مواد رادیواکتیو کم خطر عملکرد کلیه و مجاری ادرار مورد بررسی قرار می </a:t>
            </a:r>
            <a:r>
              <a:rPr lang="fa-IR" dirty="0" smtClean="0"/>
              <a:t>گیرد</a:t>
            </a:r>
            <a:r>
              <a:rPr lang="fa-IR" dirty="0"/>
              <a:t> و تشعشع ساطع شده شناسایی می شود. </a:t>
            </a:r>
            <a:r>
              <a:rPr lang="fa-IR" dirty="0" smtClean="0"/>
              <a:t>شکل تصویر </a:t>
            </a:r>
            <a:r>
              <a:rPr lang="fa-IR" dirty="0"/>
              <a:t>با استفاده از دوربین گاما </a:t>
            </a:r>
            <a:r>
              <a:rPr lang="fa-IR" dirty="0" smtClean="0"/>
              <a:t>ضبط میشود.</a:t>
            </a:r>
          </a:p>
          <a:p>
            <a:r>
              <a:rPr lang="fa-IR" dirty="0" smtClean="0"/>
              <a:t>انواع مختلفی از اسکن هسته ای کلیه و مثانه داریم که هر کدام کاربرد خاصی دارند.</a:t>
            </a:r>
          </a:p>
          <a:p>
            <a:endParaRPr lang="fa-IR" dirty="0" smtClean="0"/>
          </a:p>
          <a:p>
            <a:endParaRPr lang="en-US" dirty="0"/>
          </a:p>
        </p:txBody>
      </p:sp>
      <p:sp>
        <p:nvSpPr>
          <p:cNvPr id="4" name="Footer Placeholder 3"/>
          <p:cNvSpPr>
            <a:spLocks noGrp="1"/>
          </p:cNvSpPr>
          <p:nvPr>
            <p:ph type="ftr" sz="quarter" idx="16"/>
          </p:nvPr>
        </p:nvSpPr>
        <p:spPr/>
        <p:txBody>
          <a:bodyPr/>
          <a:lstStyle/>
          <a:p>
            <a:r>
              <a:rPr lang="en-US" smtClean="0"/>
              <a:t>www.drpournasiri.com</a:t>
            </a:r>
            <a:endParaRPr lang="fa-IR"/>
          </a:p>
        </p:txBody>
      </p:sp>
    </p:spTree>
    <p:extLst>
      <p:ext uri="{BB962C8B-B14F-4D97-AF65-F5344CB8AC3E}">
        <p14:creationId xmlns:p14="http://schemas.microsoft.com/office/powerpoint/2010/main" val="2273995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870768"/>
          </a:xfrm>
        </p:spPr>
        <p:txBody>
          <a:bodyPr>
            <a:normAutofit fontScale="90000"/>
          </a:bodyPr>
          <a:lstStyle/>
          <a:p>
            <a:pPr algn="r" rtl="1"/>
            <a:r>
              <a:rPr lang="fa-IR" dirty="0" smtClean="0"/>
              <a:t> کیس </a:t>
            </a:r>
            <a:r>
              <a:rPr lang="en-US" dirty="0" smtClean="0"/>
              <a:t>8</a:t>
            </a:r>
            <a:r>
              <a:rPr lang="fa-IR" dirty="0" smtClean="0"/>
              <a:t>:</a:t>
            </a:r>
            <a:r>
              <a:rPr lang="en-US" dirty="0" smtClean="0"/>
              <a:t> DTPA with diuretic</a:t>
            </a:r>
            <a:r>
              <a:rPr lang="fa-IR" dirty="0" smtClean="0"/>
              <a:t>  </a:t>
            </a:r>
            <a:r>
              <a:rPr lang="en-US" dirty="0" smtClean="0"/>
              <a:t/>
            </a:r>
            <a:br>
              <a:rPr lang="en-US" dirty="0" smtClean="0"/>
            </a:br>
            <a:r>
              <a:rPr lang="fa-IR" dirty="0" smtClean="0"/>
              <a:t> مرحله پرفیوژن که بتدریج نمای کلیه ها مشخص میشود.</a:t>
            </a:r>
            <a:endParaRPr lang="fa-IR"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550695" y="1203158"/>
            <a:ext cx="5678905" cy="5327346"/>
          </a:xfrm>
        </p:spPr>
      </p:pic>
      <p:sp>
        <p:nvSpPr>
          <p:cNvPr id="3" name="Footer Placeholder 2"/>
          <p:cNvSpPr>
            <a:spLocks noGrp="1"/>
          </p:cNvSpPr>
          <p:nvPr>
            <p:ph type="ftr" sz="quarter" idx="16"/>
          </p:nvPr>
        </p:nvSpPr>
        <p:spPr/>
        <p:txBody>
          <a:bodyPr/>
          <a:lstStyle/>
          <a:p>
            <a:r>
              <a:rPr lang="en-US" smtClean="0"/>
              <a:t>www.drpournasiri.com</a:t>
            </a:r>
            <a:endParaRPr lang="fa-IR"/>
          </a:p>
        </p:txBody>
      </p:sp>
    </p:spTree>
    <p:extLst>
      <p:ext uri="{BB962C8B-B14F-4D97-AF65-F5344CB8AC3E}">
        <p14:creationId xmlns:p14="http://schemas.microsoft.com/office/powerpoint/2010/main" val="32212196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مرحله عملکرد و سپس مرحله ترشح </a:t>
            </a:r>
            <a:endParaRPr lang="fa-IR"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387067" y="1511168"/>
            <a:ext cx="5938786" cy="4961586"/>
          </a:xfrm>
        </p:spPr>
      </p:pic>
      <p:sp>
        <p:nvSpPr>
          <p:cNvPr id="3" name="Footer Placeholder 2"/>
          <p:cNvSpPr>
            <a:spLocks noGrp="1"/>
          </p:cNvSpPr>
          <p:nvPr>
            <p:ph type="ftr" sz="quarter" idx="16"/>
          </p:nvPr>
        </p:nvSpPr>
        <p:spPr/>
        <p:txBody>
          <a:bodyPr/>
          <a:lstStyle/>
          <a:p>
            <a:r>
              <a:rPr lang="en-US" smtClean="0"/>
              <a:t>www.drpournasiri.com</a:t>
            </a:r>
            <a:endParaRPr lang="fa-IR"/>
          </a:p>
        </p:txBody>
      </p:sp>
    </p:spTree>
    <p:extLst>
      <p:ext uri="{BB962C8B-B14F-4D97-AF65-F5344CB8AC3E}">
        <p14:creationId xmlns:p14="http://schemas.microsoft.com/office/powerpoint/2010/main" val="20338677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www.drpournasiri.com</a:t>
            </a:r>
            <a:endParaRPr lang="fa-IR"/>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741092" y="1600200"/>
            <a:ext cx="4613816" cy="4572000"/>
          </a:xfrm>
        </p:spPr>
      </p:pic>
      <p:sp>
        <p:nvSpPr>
          <p:cNvPr id="6" name="Content Placeholder 5"/>
          <p:cNvSpPr>
            <a:spLocks noGrp="1"/>
          </p:cNvSpPr>
          <p:nvPr>
            <p:ph sz="quarter" idx="2"/>
          </p:nvPr>
        </p:nvSpPr>
        <p:spPr/>
        <p:txBody>
          <a:bodyPr/>
          <a:lstStyle/>
          <a:p>
            <a:r>
              <a:rPr lang="fa-IR" dirty="0" smtClean="0"/>
              <a:t>با توجه به نمودارپایینی و جدول مربوط به آن بعد از 17 دقیقه هر دو کلیه تخلیه میشود.پس انسداد قابل توجهی وجود ندارد.</a:t>
            </a:r>
            <a:endParaRPr lang="en-US" dirty="0"/>
          </a:p>
        </p:txBody>
      </p:sp>
    </p:spTree>
    <p:extLst>
      <p:ext uri="{BB962C8B-B14F-4D97-AF65-F5344CB8AC3E}">
        <p14:creationId xmlns:p14="http://schemas.microsoft.com/office/powerpoint/2010/main" val="326301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81200" y="333676"/>
            <a:ext cx="8229600" cy="1143000"/>
          </a:xfrm>
        </p:spPr>
        <p:txBody>
          <a:bodyPr/>
          <a:lstStyle/>
          <a:p>
            <a:pPr rtl="0" eaLnBrk="1" hangingPunct="1"/>
            <a:r>
              <a:rPr lang="en-US" sz="4800" b="1" dirty="0" smtClean="0">
                <a:solidFill>
                  <a:schemeClr val="accent2"/>
                </a:solidFill>
                <a:latin typeface="Book Antiqua" pitchFamily="18" charset="0"/>
              </a:rPr>
              <a:t>CASE 9</a:t>
            </a:r>
            <a:r>
              <a:rPr lang="fa-IR" sz="4800" b="1" dirty="0" smtClean="0">
                <a:solidFill>
                  <a:schemeClr val="accent2"/>
                </a:solidFill>
                <a:latin typeface="Book Antiqua" pitchFamily="18" charset="0"/>
              </a:rPr>
              <a:t>  </a:t>
            </a:r>
            <a:r>
              <a:rPr lang="en-US" sz="4800" b="1" dirty="0" smtClean="0">
                <a:solidFill>
                  <a:schemeClr val="accent2"/>
                </a:solidFill>
                <a:latin typeface="Book Antiqua" pitchFamily="18" charset="0"/>
              </a:rPr>
              <a:t> TC -MAG</a:t>
            </a:r>
            <a:endParaRPr lang="en-US" sz="4800" b="1" dirty="0">
              <a:solidFill>
                <a:schemeClr val="accent2"/>
              </a:solidFill>
              <a:latin typeface="Book Antiqua" pitchFamily="18" charset="0"/>
            </a:endParaRPr>
          </a:p>
        </p:txBody>
      </p:sp>
      <p:sp>
        <p:nvSpPr>
          <p:cNvPr id="17411" name="Rectangle 3"/>
          <p:cNvSpPr>
            <a:spLocks noGrp="1" noChangeArrowheads="1"/>
          </p:cNvSpPr>
          <p:nvPr>
            <p:ph sz="quarter" idx="1"/>
          </p:nvPr>
        </p:nvSpPr>
        <p:spPr>
          <a:xfrm>
            <a:off x="1752600" y="2209800"/>
            <a:ext cx="3733800" cy="3276600"/>
          </a:xfrm>
        </p:spPr>
        <p:txBody>
          <a:bodyPr/>
          <a:lstStyle/>
          <a:p>
            <a:pPr algn="l" rtl="0" eaLnBrk="1" hangingPunct="1">
              <a:buFontTx/>
              <a:buNone/>
            </a:pPr>
            <a:r>
              <a:rPr lang="en-US" b="1" dirty="0" smtClean="0">
                <a:solidFill>
                  <a:schemeClr val="hlink"/>
                </a:solidFill>
                <a:latin typeface="Book Antiqua" pitchFamily="18" charset="0"/>
              </a:rPr>
              <a:t>Image features:</a:t>
            </a:r>
          </a:p>
          <a:p>
            <a:pPr algn="l" rtl="0" eaLnBrk="1" hangingPunct="1"/>
            <a:r>
              <a:rPr lang="en-US" dirty="0" err="1">
                <a:latin typeface="Book Antiqua" pitchFamily="18" charset="0"/>
              </a:rPr>
              <a:t>Projectional</a:t>
            </a:r>
            <a:r>
              <a:rPr lang="en-US" dirty="0">
                <a:latin typeface="Book Antiqua" pitchFamily="18" charset="0"/>
              </a:rPr>
              <a:t> image.</a:t>
            </a:r>
          </a:p>
          <a:p>
            <a:pPr algn="l" rtl="0" eaLnBrk="1" hangingPunct="1"/>
            <a:r>
              <a:rPr lang="en-US" dirty="0" smtClean="0">
                <a:latin typeface="Book Antiqua" pitchFamily="18" charset="0"/>
              </a:rPr>
              <a:t>Image contrast by tissue uptake and metabolism.</a:t>
            </a:r>
          </a:p>
        </p:txBody>
      </p:sp>
      <p:pic>
        <p:nvPicPr>
          <p:cNvPr id="17412" name="Picture 4" descr="ser001img00015"/>
          <p:cNvPicPr>
            <a:picLocks noChangeAspect="1" noChangeArrowheads="1"/>
          </p:cNvPicPr>
          <p:nvPr/>
        </p:nvPicPr>
        <p:blipFill>
          <a:blip r:embed="rId2"/>
          <a:srcRect/>
          <a:stretch>
            <a:fillRect/>
          </a:stretch>
        </p:blipFill>
        <p:spPr bwMode="auto">
          <a:xfrm>
            <a:off x="5486400" y="1836951"/>
            <a:ext cx="4947957" cy="4022298"/>
          </a:xfrm>
          <a:prstGeom prst="rect">
            <a:avLst/>
          </a:prstGeom>
          <a:noFill/>
          <a:ln w="9525">
            <a:noFill/>
            <a:miter lim="800000"/>
            <a:headEnd/>
            <a:tailEnd/>
          </a:ln>
        </p:spPr>
      </p:pic>
      <p:sp>
        <p:nvSpPr>
          <p:cNvPr id="2" name="Footer Placeholder 1"/>
          <p:cNvSpPr>
            <a:spLocks noGrp="1"/>
          </p:cNvSpPr>
          <p:nvPr>
            <p:ph type="ftr" sz="quarter" idx="16"/>
          </p:nvPr>
        </p:nvSpPr>
        <p:spPr/>
        <p:txBody>
          <a:bodyPr/>
          <a:lstStyle/>
          <a:p>
            <a:r>
              <a:rPr lang="en-US" smtClean="0"/>
              <a:t>www.drpournasiri.com</a:t>
            </a:r>
            <a:endParaRPr lang="fa-IR"/>
          </a:p>
        </p:txBody>
      </p:sp>
    </p:spTree>
    <p:extLst>
      <p:ext uri="{BB962C8B-B14F-4D97-AF65-F5344CB8AC3E}">
        <p14:creationId xmlns:p14="http://schemas.microsoft.com/office/powerpoint/2010/main" val="3040853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5" descr="ser001img00014"/>
          <p:cNvPicPr>
            <a:picLocks noChangeAspect="1" noChangeArrowheads="1"/>
          </p:cNvPicPr>
          <p:nvPr/>
        </p:nvPicPr>
        <p:blipFill>
          <a:blip r:embed="rId2"/>
          <a:srcRect/>
          <a:stretch>
            <a:fillRect/>
          </a:stretch>
        </p:blipFill>
        <p:spPr bwMode="auto">
          <a:xfrm>
            <a:off x="1394460" y="914400"/>
            <a:ext cx="8785874" cy="4937760"/>
          </a:xfrm>
          <a:prstGeom prst="rect">
            <a:avLst/>
          </a:prstGeom>
          <a:noFill/>
          <a:ln w="9525">
            <a:noFill/>
            <a:miter lim="800000"/>
            <a:headEnd/>
            <a:tailEnd/>
          </a:ln>
        </p:spPr>
      </p:pic>
      <p:sp>
        <p:nvSpPr>
          <p:cNvPr id="2" name="Footer Placeholder 1"/>
          <p:cNvSpPr>
            <a:spLocks noGrp="1"/>
          </p:cNvSpPr>
          <p:nvPr>
            <p:ph type="ftr" sz="quarter" idx="16"/>
          </p:nvPr>
        </p:nvSpPr>
        <p:spPr/>
        <p:txBody>
          <a:bodyPr/>
          <a:lstStyle/>
          <a:p>
            <a:r>
              <a:rPr lang="en-US" smtClean="0"/>
              <a:t>www.drpournasiri.com</a:t>
            </a:r>
            <a:endParaRPr lang="fa-IR"/>
          </a:p>
        </p:txBody>
      </p:sp>
    </p:spTree>
    <p:extLst>
      <p:ext uri="{BB962C8B-B14F-4D97-AF65-F5344CB8AC3E}">
        <p14:creationId xmlns:p14="http://schemas.microsoft.com/office/powerpoint/2010/main" val="21979163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fa-IR" dirty="0" smtClean="0"/>
              <a:t> عکسها و جداول  اسکن </a:t>
            </a:r>
            <a:r>
              <a:rPr lang="en-US" dirty="0" smtClean="0"/>
              <a:t> MAG3 </a:t>
            </a:r>
            <a:r>
              <a:rPr lang="fa-IR" dirty="0" smtClean="0"/>
              <a:t> نیز مانند </a:t>
            </a:r>
            <a:r>
              <a:rPr lang="en-US" dirty="0" smtClean="0"/>
              <a:t> DTPA </a:t>
            </a:r>
            <a:r>
              <a:rPr lang="fa-IR" dirty="0" smtClean="0"/>
              <a:t>میباشد.</a:t>
            </a:r>
          </a:p>
          <a:p>
            <a:r>
              <a:rPr lang="fa-IR" dirty="0" smtClean="0"/>
              <a:t>با توجه به عکسها و رویت نمودارها و اعداد جداول دو اسلاید قبلی مشاهده میشود که کلیه ها به طور کامل تخلیه شده اند . </a:t>
            </a:r>
            <a:endParaRPr lang="en-US" dirty="0"/>
          </a:p>
        </p:txBody>
      </p:sp>
      <p:sp>
        <p:nvSpPr>
          <p:cNvPr id="4" name="Footer Placeholder 3"/>
          <p:cNvSpPr>
            <a:spLocks noGrp="1"/>
          </p:cNvSpPr>
          <p:nvPr>
            <p:ph type="ftr" sz="quarter" idx="16"/>
          </p:nvPr>
        </p:nvSpPr>
        <p:spPr/>
        <p:txBody>
          <a:bodyPr/>
          <a:lstStyle/>
          <a:p>
            <a:r>
              <a:rPr lang="en-US" smtClean="0"/>
              <a:t>www.drpournasiri.com</a:t>
            </a:r>
            <a:endParaRPr lang="fa-IR"/>
          </a:p>
        </p:txBody>
      </p:sp>
    </p:spTree>
    <p:extLst>
      <p:ext uri="{BB962C8B-B14F-4D97-AF65-F5344CB8AC3E}">
        <p14:creationId xmlns:p14="http://schemas.microsoft.com/office/powerpoint/2010/main" val="5348262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en-US" dirty="0" smtClean="0"/>
              <a:t> </a:t>
            </a:r>
            <a:r>
              <a:rPr lang="fa-IR" dirty="0" smtClean="0"/>
              <a:t>کیس 10:در عکسهای مشاهده کنید حتی بعد از 30 دقیقه هنوز ماده رادیو اکتیو ازپلویس یکی از کلیه ها دفع نشده و تا حدودی حالب دیلاته نیز قابل رویت است.</a:t>
            </a:r>
            <a:br>
              <a:rPr lang="fa-IR" dirty="0" smtClean="0"/>
            </a:br>
            <a:endParaRPr lang="fa-IR" dirty="0"/>
          </a:p>
        </p:txBody>
      </p:sp>
      <p:pic>
        <p:nvPicPr>
          <p:cNvPr id="20482" name="Picture 2" descr="H:\آرشیو بیماران\20170103_162425.jpg"/>
          <p:cNvPicPr>
            <a:picLocks noGrp="1" noChangeAspect="1" noChangeArrowheads="1"/>
          </p:cNvPicPr>
          <p:nvPr>
            <p:ph sz="quarter" idx="1"/>
          </p:nvPr>
        </p:nvPicPr>
        <p:blipFill>
          <a:blip r:embed="rId2" cstate="print"/>
          <a:stretch>
            <a:fillRect/>
          </a:stretch>
        </p:blipFill>
        <p:spPr bwMode="auto">
          <a:xfrm rot="10800000">
            <a:off x="1691640" y="2252594"/>
            <a:ext cx="7280910" cy="3965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Footer Placeholder 2"/>
          <p:cNvSpPr>
            <a:spLocks noGrp="1"/>
          </p:cNvSpPr>
          <p:nvPr>
            <p:ph type="ftr" sz="quarter" idx="16"/>
          </p:nvPr>
        </p:nvSpPr>
        <p:spPr/>
        <p:txBody>
          <a:bodyPr/>
          <a:lstStyle/>
          <a:p>
            <a:r>
              <a:rPr lang="en-US" smtClean="0"/>
              <a:t>www.drpournasiri.com</a:t>
            </a:r>
            <a:endParaRPr lang="fa-IR"/>
          </a:p>
        </p:txBody>
      </p:sp>
    </p:spTree>
    <p:extLst>
      <p:ext uri="{BB962C8B-B14F-4D97-AF65-F5344CB8AC3E}">
        <p14:creationId xmlns:p14="http://schemas.microsoft.com/office/powerpoint/2010/main" val="20586421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در نتیجه انسداد نسبی در </a:t>
            </a:r>
            <a:r>
              <a:rPr lang="en-US" dirty="0" err="1"/>
              <a:t>upj</a:t>
            </a:r>
            <a:r>
              <a:rPr lang="en-US" dirty="0"/>
              <a:t>  </a:t>
            </a:r>
            <a:r>
              <a:rPr lang="fa-IR" dirty="0"/>
              <a:t> و همینطور در </a:t>
            </a:r>
            <a:r>
              <a:rPr lang="en-US" dirty="0" err="1"/>
              <a:t>uvj</a:t>
            </a:r>
            <a:r>
              <a:rPr lang="fa-IR" dirty="0"/>
              <a:t> همان طرف وجود دارد.</a:t>
            </a:r>
          </a:p>
        </p:txBody>
      </p:sp>
      <p:pic>
        <p:nvPicPr>
          <p:cNvPr id="22530" name="Picture 2" descr="H:\آرشیو بیماران\20170103_162508.jpg"/>
          <p:cNvPicPr>
            <a:picLocks noGrp="1" noChangeAspect="1" noChangeArrowheads="1"/>
          </p:cNvPicPr>
          <p:nvPr>
            <p:ph sz="quarter" idx="1"/>
          </p:nvPr>
        </p:nvPicPr>
        <p:blipFill>
          <a:blip r:embed="rId2" cstate="print"/>
          <a:srcRect/>
          <a:stretch>
            <a:fillRect/>
          </a:stretch>
        </p:blipFill>
        <p:spPr bwMode="auto">
          <a:xfrm rot="10800000">
            <a:off x="3071665" y="1556793"/>
            <a:ext cx="6034617" cy="4525963"/>
          </a:xfrm>
          <a:prstGeom prst="rect">
            <a:avLst/>
          </a:prstGeom>
          <a:noFill/>
        </p:spPr>
      </p:pic>
      <p:sp>
        <p:nvSpPr>
          <p:cNvPr id="3" name="Footer Placeholder 2"/>
          <p:cNvSpPr>
            <a:spLocks noGrp="1"/>
          </p:cNvSpPr>
          <p:nvPr>
            <p:ph type="ftr" sz="quarter" idx="16"/>
          </p:nvPr>
        </p:nvSpPr>
        <p:spPr/>
        <p:txBody>
          <a:bodyPr/>
          <a:lstStyle/>
          <a:p>
            <a:r>
              <a:rPr lang="en-US" smtClean="0"/>
              <a:t>www.drpournasiri.com</a:t>
            </a:r>
            <a:endParaRPr lang="fa-IR"/>
          </a:p>
        </p:txBody>
      </p:sp>
    </p:spTree>
    <p:extLst>
      <p:ext uri="{BB962C8B-B14F-4D97-AF65-F5344CB8AC3E}">
        <p14:creationId xmlns:p14="http://schemas.microsoft.com/office/powerpoint/2010/main" val="37273455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همانطور که در نمودار دیده میشود کلیه راست (نمودار سبز)تخلیه کامل نشده و </a:t>
            </a:r>
            <a:r>
              <a:rPr lang="en-US" dirty="0" smtClean="0"/>
              <a:t>T1/2 </a:t>
            </a:r>
            <a:r>
              <a:rPr lang="fa-IR" dirty="0" smtClean="0"/>
              <a:t> آن بالای 37 دقیقه است .</a:t>
            </a:r>
            <a:endParaRPr lang="fa-IR" dirty="0"/>
          </a:p>
        </p:txBody>
      </p:sp>
      <p:pic>
        <p:nvPicPr>
          <p:cNvPr id="21506" name="Picture 2" descr="H:\آرشیو بیماران\20170103_162456.jpg"/>
          <p:cNvPicPr>
            <a:picLocks noGrp="1" noChangeAspect="1" noChangeArrowheads="1"/>
          </p:cNvPicPr>
          <p:nvPr>
            <p:ph sz="quarter" idx="1"/>
          </p:nvPr>
        </p:nvPicPr>
        <p:blipFill rotWithShape="1">
          <a:blip r:embed="rId2" cstate="print"/>
          <a:srcRect t="1764" r="3646"/>
          <a:stretch/>
        </p:blipFill>
        <p:spPr bwMode="auto">
          <a:xfrm rot="10800000">
            <a:off x="1665170" y="1636295"/>
            <a:ext cx="7632833" cy="4822257"/>
          </a:xfrm>
          <a:prstGeom prst="rect">
            <a:avLst/>
          </a:prstGeom>
          <a:noFill/>
        </p:spPr>
      </p:pic>
      <p:sp>
        <p:nvSpPr>
          <p:cNvPr id="3" name="Footer Placeholder 2"/>
          <p:cNvSpPr>
            <a:spLocks noGrp="1"/>
          </p:cNvSpPr>
          <p:nvPr>
            <p:ph type="ftr" sz="quarter" idx="16"/>
          </p:nvPr>
        </p:nvSpPr>
        <p:spPr/>
        <p:txBody>
          <a:bodyPr/>
          <a:lstStyle/>
          <a:p>
            <a:r>
              <a:rPr lang="en-US" smtClean="0"/>
              <a:t>www.drpournasiri.com</a:t>
            </a:r>
            <a:endParaRPr lang="fa-IR"/>
          </a:p>
        </p:txBody>
      </p:sp>
    </p:spTree>
    <p:extLst>
      <p:ext uri="{BB962C8B-B14F-4D97-AF65-F5344CB8AC3E}">
        <p14:creationId xmlns:p14="http://schemas.microsoft.com/office/powerpoint/2010/main" val="4169094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19458" name="Picture 2" descr="H:\آرشیو بیماران\20170103_162411.jpg"/>
          <p:cNvPicPr>
            <a:picLocks noGrp="1" noChangeAspect="1" noChangeArrowheads="1"/>
          </p:cNvPicPr>
          <p:nvPr>
            <p:ph sz="quarter" idx="1"/>
          </p:nvPr>
        </p:nvPicPr>
        <p:blipFill rotWithShape="1">
          <a:blip r:embed="rId2" cstate="print"/>
          <a:srcRect l="11426"/>
          <a:stretch/>
        </p:blipFill>
        <p:spPr bwMode="auto">
          <a:xfrm rot="5400000">
            <a:off x="2523619" y="-434937"/>
            <a:ext cx="5694557" cy="7931220"/>
          </a:xfrm>
          <a:prstGeom prst="rect">
            <a:avLst/>
          </a:prstGeom>
          <a:noFill/>
        </p:spPr>
      </p:pic>
      <p:sp>
        <p:nvSpPr>
          <p:cNvPr id="3" name="Footer Placeholder 2"/>
          <p:cNvSpPr>
            <a:spLocks noGrp="1"/>
          </p:cNvSpPr>
          <p:nvPr>
            <p:ph type="ftr" sz="quarter" idx="16"/>
          </p:nvPr>
        </p:nvSpPr>
        <p:spPr/>
        <p:txBody>
          <a:bodyPr/>
          <a:lstStyle/>
          <a:p>
            <a:r>
              <a:rPr lang="en-US" smtClean="0"/>
              <a:t>www.drpournasiri.com</a:t>
            </a:r>
            <a:endParaRPr lang="fa-IR"/>
          </a:p>
        </p:txBody>
      </p:sp>
    </p:spTree>
    <p:extLst>
      <p:ext uri="{BB962C8B-B14F-4D97-AF65-F5344CB8AC3E}">
        <p14:creationId xmlns:p14="http://schemas.microsoft.com/office/powerpoint/2010/main" val="2146061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DMSA</a:t>
            </a:r>
            <a:r>
              <a:rPr lang="en-US" dirty="0" smtClean="0"/>
              <a:t> renal scan</a:t>
            </a:r>
            <a:endParaRPr lang="en-US" dirty="0"/>
          </a:p>
        </p:txBody>
      </p:sp>
      <p:sp>
        <p:nvSpPr>
          <p:cNvPr id="3" name="Content Placeholder 2"/>
          <p:cNvSpPr>
            <a:spLocks noGrp="1"/>
          </p:cNvSpPr>
          <p:nvPr>
            <p:ph sz="quarter" idx="1"/>
          </p:nvPr>
        </p:nvSpPr>
        <p:spPr/>
        <p:txBody>
          <a:bodyPr/>
          <a:lstStyle/>
          <a:p>
            <a:r>
              <a:rPr lang="fa-IR" dirty="0"/>
              <a:t>DMSA </a:t>
            </a:r>
            <a:r>
              <a:rPr lang="fa-IR" dirty="0" smtClean="0"/>
              <a:t>با </a:t>
            </a:r>
            <a:r>
              <a:rPr lang="fa-IR" dirty="0"/>
              <a:t> </a:t>
            </a:r>
            <a:r>
              <a:rPr lang="fa-IR" dirty="0" smtClean="0"/>
              <a:t>ماده 99mT</a:t>
            </a:r>
            <a:r>
              <a:rPr lang="en-US" dirty="0" smtClean="0"/>
              <a:t>c</a:t>
            </a:r>
            <a:r>
              <a:rPr lang="fa-IR" dirty="0" smtClean="0"/>
              <a:t>-dimercaptosuccinic  انجام میشود.</a:t>
            </a:r>
          </a:p>
          <a:p>
            <a:r>
              <a:rPr lang="fa-IR" dirty="0" smtClean="0"/>
              <a:t>ساده </a:t>
            </a:r>
            <a:r>
              <a:rPr lang="fa-IR" dirty="0"/>
              <a:t>و غیر </a:t>
            </a:r>
            <a:r>
              <a:rPr lang="fa-IR" dirty="0" smtClean="0"/>
              <a:t>تهاجمی است و فقط نیاز به رگ گیری دارد.</a:t>
            </a:r>
          </a:p>
          <a:p>
            <a:r>
              <a:rPr lang="fa-IR" dirty="0" smtClean="0"/>
              <a:t> </a:t>
            </a:r>
            <a:r>
              <a:rPr lang="fa-IR" dirty="0"/>
              <a:t>تصویربرداری استاتیک 2-4 ساعت پس از تزریق IV </a:t>
            </a:r>
            <a:r>
              <a:rPr lang="fa-IR" dirty="0" smtClean="0"/>
              <a:t>انجام میشود.این ماده به مقدار زیاد توسط  </a:t>
            </a:r>
            <a:r>
              <a:rPr lang="fa-IR" dirty="0"/>
              <a:t>قشر کلیه </a:t>
            </a:r>
            <a:r>
              <a:rPr lang="fa-IR" dirty="0" smtClean="0"/>
              <a:t> جذب میشود.( وبا مقداربسیار کمتری در کبد) </a:t>
            </a:r>
          </a:p>
          <a:p>
            <a:r>
              <a:rPr lang="fa-IR" dirty="0" smtClean="0"/>
              <a:t>توسط سلولهای سالم توبول پروکسیمال جذب میشود وبرای دیدن نقص پارانشیم کلیه استفاده میشود.</a:t>
            </a:r>
          </a:p>
          <a:p>
            <a:r>
              <a:rPr lang="fa-IR" dirty="0" smtClean="0"/>
              <a:t>برای دیدن سیستم </a:t>
            </a:r>
            <a:r>
              <a:rPr lang="fa-IR" dirty="0"/>
              <a:t>جمع آوری </a:t>
            </a:r>
            <a:r>
              <a:rPr lang="fa-IR" dirty="0" smtClean="0"/>
              <a:t>کننده و مجاری ادرار قابل استفاده نیست چون بعد از جذب توسط پارانشیم کلیه ،از توبولها ترشح نمیشود.</a:t>
            </a:r>
          </a:p>
          <a:p>
            <a:r>
              <a:rPr lang="fa-IR" dirty="0" smtClean="0"/>
              <a:t>حساسیت آن برای </a:t>
            </a:r>
            <a:r>
              <a:rPr lang="fa-IR" dirty="0"/>
              <a:t>تشخیص نقص پارانشیمی ناشی از عفونت </a:t>
            </a:r>
            <a:r>
              <a:rPr lang="fa-IR" dirty="0" smtClean="0"/>
              <a:t>از </a:t>
            </a:r>
            <a:r>
              <a:rPr lang="fa-IR" dirty="0"/>
              <a:t>80٪ تا 100</a:t>
            </a:r>
            <a:r>
              <a:rPr lang="fa-IR" dirty="0" smtClean="0"/>
              <a:t>٪ است .</a:t>
            </a:r>
          </a:p>
          <a:p>
            <a:r>
              <a:rPr lang="fa-IR" dirty="0" smtClean="0"/>
              <a:t>از نظر کارآیی  برای تشخیص پارانشیم کلیه تقریبا مانند سی تی اسکن کلیه است .</a:t>
            </a:r>
            <a:endParaRPr lang="en-US" dirty="0"/>
          </a:p>
        </p:txBody>
      </p:sp>
      <p:sp>
        <p:nvSpPr>
          <p:cNvPr id="4" name="Footer Placeholder 3"/>
          <p:cNvSpPr>
            <a:spLocks noGrp="1"/>
          </p:cNvSpPr>
          <p:nvPr>
            <p:ph type="ftr" sz="quarter" idx="16"/>
          </p:nvPr>
        </p:nvSpPr>
        <p:spPr/>
        <p:txBody>
          <a:bodyPr/>
          <a:lstStyle/>
          <a:p>
            <a:r>
              <a:rPr lang="en-US" smtClean="0"/>
              <a:t>www.drpournasiri.com</a:t>
            </a:r>
            <a:endParaRPr lang="fa-IR"/>
          </a:p>
        </p:txBody>
      </p:sp>
    </p:spTree>
    <p:extLst>
      <p:ext uri="{BB962C8B-B14F-4D97-AF65-F5344CB8AC3E}">
        <p14:creationId xmlns:p14="http://schemas.microsoft.com/office/powerpoint/2010/main" val="120872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کیس 11: انسداد کامل در کلیه چپ</a:t>
            </a:r>
            <a:endParaRPr lang="fa-IR" dirty="0"/>
          </a:p>
        </p:txBody>
      </p:sp>
      <p:pic>
        <p:nvPicPr>
          <p:cNvPr id="4" name="Content Placeholder 3"/>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l="9463" t="3722" r="3564" b="156"/>
          <a:stretch/>
        </p:blipFill>
        <p:spPr>
          <a:xfrm rot="10800000">
            <a:off x="1636294" y="1386037"/>
            <a:ext cx="7575082" cy="4783757"/>
          </a:xfrm>
        </p:spPr>
      </p:pic>
      <p:sp>
        <p:nvSpPr>
          <p:cNvPr id="3" name="Footer Placeholder 2"/>
          <p:cNvSpPr>
            <a:spLocks noGrp="1"/>
          </p:cNvSpPr>
          <p:nvPr>
            <p:ph type="ftr" sz="quarter" idx="16"/>
          </p:nvPr>
        </p:nvSpPr>
        <p:spPr/>
        <p:txBody>
          <a:bodyPr/>
          <a:lstStyle/>
          <a:p>
            <a:r>
              <a:rPr lang="en-US" smtClean="0"/>
              <a:t>www.drpournasiri.com</a:t>
            </a:r>
            <a:endParaRPr lang="fa-IR"/>
          </a:p>
        </p:txBody>
      </p:sp>
    </p:spTree>
    <p:extLst>
      <p:ext uri="{BB962C8B-B14F-4D97-AF65-F5344CB8AC3E}">
        <p14:creationId xmlns:p14="http://schemas.microsoft.com/office/powerpoint/2010/main" val="18663673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p:cNvPicPr>
          <p:nvPr/>
        </p:nvPicPr>
        <p:blipFill>
          <a:blip r:embed="rId3"/>
          <a:srcRect/>
          <a:stretch>
            <a:fillRect/>
          </a:stretch>
        </p:blipFill>
        <p:spPr bwMode="auto">
          <a:xfrm>
            <a:off x="2072846" y="1182689"/>
            <a:ext cx="8106840" cy="5286692"/>
          </a:xfrm>
          <a:prstGeom prst="rect">
            <a:avLst/>
          </a:prstGeom>
          <a:noFill/>
          <a:ln w="9525">
            <a:noFill/>
            <a:miter lim="800000"/>
            <a:headEnd/>
            <a:tailEnd/>
          </a:ln>
        </p:spPr>
      </p:pic>
      <p:sp>
        <p:nvSpPr>
          <p:cNvPr id="55299" name="TextBox 2"/>
          <p:cNvSpPr txBox="1">
            <a:spLocks noChangeArrowheads="1"/>
          </p:cNvSpPr>
          <p:nvPr/>
        </p:nvSpPr>
        <p:spPr bwMode="auto">
          <a:xfrm>
            <a:off x="7543801" y="5105400"/>
            <a:ext cx="2860675" cy="923330"/>
          </a:xfrm>
          <a:prstGeom prst="rect">
            <a:avLst/>
          </a:prstGeom>
          <a:noFill/>
          <a:ln w="9525">
            <a:noFill/>
            <a:miter lim="800000"/>
            <a:headEnd/>
            <a:tailEnd/>
          </a:ln>
        </p:spPr>
        <p:txBody>
          <a:bodyPr>
            <a:spAutoFit/>
          </a:bodyPr>
          <a:lstStyle/>
          <a:p>
            <a:r>
              <a:rPr lang="en-US"/>
              <a:t>4 year-old girl treated conservatively for left PUJ stenosis detected prenatally</a:t>
            </a:r>
          </a:p>
        </p:txBody>
      </p:sp>
      <p:cxnSp>
        <p:nvCxnSpPr>
          <p:cNvPr id="5" name="Straight Arrow Connector 4"/>
          <p:cNvCxnSpPr>
            <a:cxnSpLocks noChangeShapeType="1"/>
          </p:cNvCxnSpPr>
          <p:nvPr/>
        </p:nvCxnSpPr>
        <p:spPr bwMode="auto">
          <a:xfrm rot="5400000">
            <a:off x="8343901" y="1181101"/>
            <a:ext cx="1143000" cy="3175"/>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55301" name="TextBox 5"/>
          <p:cNvSpPr txBox="1">
            <a:spLocks noChangeArrowheads="1"/>
          </p:cNvSpPr>
          <p:nvPr/>
        </p:nvSpPr>
        <p:spPr bwMode="auto">
          <a:xfrm>
            <a:off x="8266113" y="241300"/>
            <a:ext cx="1215076" cy="369332"/>
          </a:xfrm>
          <a:prstGeom prst="rect">
            <a:avLst/>
          </a:prstGeom>
          <a:noFill/>
          <a:ln w="9525">
            <a:noFill/>
            <a:miter lim="800000"/>
            <a:headEnd/>
            <a:tailEnd/>
          </a:ln>
        </p:spPr>
        <p:txBody>
          <a:bodyPr wrap="none">
            <a:spAutoFit/>
          </a:bodyPr>
          <a:lstStyle/>
          <a:p>
            <a:r>
              <a:rPr lang="en-US"/>
              <a:t>Left kidney</a:t>
            </a:r>
          </a:p>
        </p:txBody>
      </p:sp>
      <p:sp>
        <p:nvSpPr>
          <p:cNvPr id="55302" name="TextBox 6"/>
          <p:cNvSpPr txBox="1">
            <a:spLocks noChangeArrowheads="1"/>
          </p:cNvSpPr>
          <p:nvPr/>
        </p:nvSpPr>
        <p:spPr bwMode="auto">
          <a:xfrm>
            <a:off x="1752600" y="6019801"/>
            <a:ext cx="1493358" cy="276999"/>
          </a:xfrm>
          <a:prstGeom prst="rect">
            <a:avLst/>
          </a:prstGeom>
          <a:noFill/>
          <a:ln w="9525">
            <a:noFill/>
            <a:miter lim="800000"/>
            <a:headEnd/>
            <a:tailEnd/>
          </a:ln>
        </p:spPr>
        <p:txBody>
          <a:bodyPr wrap="none">
            <a:spAutoFit/>
          </a:bodyPr>
          <a:lstStyle/>
          <a:p>
            <a:r>
              <a:rPr lang="en-US" sz="1200"/>
              <a:t>20min after injection</a:t>
            </a:r>
          </a:p>
        </p:txBody>
      </p:sp>
      <p:sp>
        <p:nvSpPr>
          <p:cNvPr id="55303" name="TextBox 7"/>
          <p:cNvSpPr txBox="1">
            <a:spLocks noChangeArrowheads="1"/>
          </p:cNvSpPr>
          <p:nvPr/>
        </p:nvSpPr>
        <p:spPr bwMode="auto">
          <a:xfrm>
            <a:off x="3581400" y="6019801"/>
            <a:ext cx="1008546" cy="276999"/>
          </a:xfrm>
          <a:prstGeom prst="rect">
            <a:avLst/>
          </a:prstGeom>
          <a:noFill/>
          <a:ln w="9525">
            <a:noFill/>
            <a:miter lim="800000"/>
            <a:headEnd/>
            <a:tailEnd/>
          </a:ln>
        </p:spPr>
        <p:txBody>
          <a:bodyPr wrap="none">
            <a:spAutoFit/>
          </a:bodyPr>
          <a:lstStyle/>
          <a:p>
            <a:r>
              <a:rPr lang="en-US" sz="1200"/>
              <a:t>After miction</a:t>
            </a:r>
          </a:p>
        </p:txBody>
      </p:sp>
      <p:sp>
        <p:nvSpPr>
          <p:cNvPr id="55304" name="TextBox 8"/>
          <p:cNvSpPr txBox="1">
            <a:spLocks noChangeArrowheads="1"/>
          </p:cNvSpPr>
          <p:nvPr/>
        </p:nvSpPr>
        <p:spPr bwMode="auto">
          <a:xfrm>
            <a:off x="5105400" y="6029326"/>
            <a:ext cx="1528624" cy="276999"/>
          </a:xfrm>
          <a:prstGeom prst="rect">
            <a:avLst/>
          </a:prstGeom>
          <a:noFill/>
          <a:ln w="9525">
            <a:noFill/>
            <a:miter lim="800000"/>
            <a:headEnd/>
            <a:tailEnd/>
          </a:ln>
        </p:spPr>
        <p:txBody>
          <a:bodyPr wrap="none">
            <a:spAutoFit/>
          </a:bodyPr>
          <a:lstStyle/>
          <a:p>
            <a:r>
              <a:rPr lang="en-US" sz="1200"/>
              <a:t>50 min after injection</a:t>
            </a:r>
          </a:p>
        </p:txBody>
      </p:sp>
      <p:sp>
        <p:nvSpPr>
          <p:cNvPr id="2" name="Title 1"/>
          <p:cNvSpPr>
            <a:spLocks noGrp="1"/>
          </p:cNvSpPr>
          <p:nvPr>
            <p:ph type="title"/>
          </p:nvPr>
        </p:nvSpPr>
        <p:spPr>
          <a:xfrm>
            <a:off x="609600" y="274638"/>
            <a:ext cx="9956800" cy="678263"/>
          </a:xfrm>
        </p:spPr>
        <p:txBody>
          <a:bodyPr/>
          <a:lstStyle/>
          <a:p>
            <a:pPr algn="r" rtl="1"/>
            <a:r>
              <a:rPr lang="fa-IR" dirty="0" smtClean="0"/>
              <a:t>کیس 12: انسداد کامل در </a:t>
            </a:r>
            <a:r>
              <a:rPr lang="en-US" dirty="0" smtClean="0"/>
              <a:t>UPJ </a:t>
            </a:r>
            <a:r>
              <a:rPr lang="fa-IR" dirty="0" smtClean="0"/>
              <a:t> کلیه چپ</a:t>
            </a:r>
            <a:endParaRPr lang="fa-IR" dirty="0"/>
          </a:p>
        </p:txBody>
      </p:sp>
      <p:sp>
        <p:nvSpPr>
          <p:cNvPr id="3" name="Content Placeholder 2"/>
          <p:cNvSpPr>
            <a:spLocks noGrp="1"/>
          </p:cNvSpPr>
          <p:nvPr>
            <p:ph sz="quarter" idx="1"/>
          </p:nvPr>
        </p:nvSpPr>
        <p:spPr>
          <a:xfrm>
            <a:off x="838200" y="1182133"/>
            <a:ext cx="10515600" cy="4994830"/>
          </a:xfrm>
        </p:spPr>
        <p:txBody>
          <a:bodyPr/>
          <a:lstStyle/>
          <a:p>
            <a:endParaRPr lang="fa-IR" dirty="0"/>
          </a:p>
        </p:txBody>
      </p:sp>
      <p:sp>
        <p:nvSpPr>
          <p:cNvPr id="4" name="Footer Placeholder 3"/>
          <p:cNvSpPr>
            <a:spLocks noGrp="1"/>
          </p:cNvSpPr>
          <p:nvPr>
            <p:ph type="ftr" sz="quarter" idx="16"/>
          </p:nvPr>
        </p:nvSpPr>
        <p:spPr/>
        <p:txBody>
          <a:bodyPr/>
          <a:lstStyle/>
          <a:p>
            <a:r>
              <a:rPr lang="en-US" smtClean="0"/>
              <a:t>www.drpournasiri.com</a:t>
            </a:r>
            <a:endParaRPr lang="fa-IR"/>
          </a:p>
        </p:txBody>
      </p:sp>
    </p:spTree>
    <p:extLst>
      <p:ext uri="{BB962C8B-B14F-4D97-AF65-F5344CB8AC3E}">
        <p14:creationId xmlns:p14="http://schemas.microsoft.com/office/powerpoint/2010/main" val="18250477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smtClean="0"/>
              <a:t>کیس 13</a:t>
            </a:r>
            <a:endParaRPr lang="en-US" dirty="0"/>
          </a:p>
        </p:txBody>
      </p:sp>
      <p:sp>
        <p:nvSpPr>
          <p:cNvPr id="3" name="Footer Placeholder 2"/>
          <p:cNvSpPr>
            <a:spLocks noGrp="1"/>
          </p:cNvSpPr>
          <p:nvPr>
            <p:ph type="ftr" sz="quarter" idx="11"/>
          </p:nvPr>
        </p:nvSpPr>
        <p:spPr/>
        <p:txBody>
          <a:bodyPr/>
          <a:lstStyle/>
          <a:p>
            <a:r>
              <a:rPr lang="en-US" smtClean="0"/>
              <a:t>www.drpournasiri.com</a:t>
            </a:r>
            <a:endParaRPr lang="fa-IR"/>
          </a:p>
        </p:txBody>
      </p:sp>
      <p:pic>
        <p:nvPicPr>
          <p:cNvPr id="4" name="Content Placeholder 3" descr="F5_small.gif"/>
          <p:cNvPicPr>
            <a:picLocks noGrp="1" noChangeAspect="1"/>
          </p:cNvPicPr>
          <p:nvPr>
            <p:ph sz="quarter" idx="1"/>
          </p:nvPr>
        </p:nvPicPr>
        <p:blipFill>
          <a:blip r:embed="rId2" cstate="print"/>
          <a:stretch>
            <a:fillRect/>
          </a:stretch>
        </p:blipFill>
        <p:spPr>
          <a:xfrm>
            <a:off x="567891" y="1645920"/>
            <a:ext cx="4494997" cy="4235116"/>
          </a:xfrm>
        </p:spPr>
      </p:pic>
      <p:sp>
        <p:nvSpPr>
          <p:cNvPr id="5" name="Content Placeholder 4"/>
          <p:cNvSpPr>
            <a:spLocks noGrp="1"/>
          </p:cNvSpPr>
          <p:nvPr>
            <p:ph sz="quarter" idx="2"/>
          </p:nvPr>
        </p:nvSpPr>
        <p:spPr/>
        <p:txBody>
          <a:bodyPr/>
          <a:lstStyle/>
          <a:p>
            <a:r>
              <a:rPr lang="en-US" dirty="0" err="1"/>
              <a:t>Upj</a:t>
            </a:r>
            <a:r>
              <a:rPr lang="en-US" dirty="0"/>
              <a:t> stenosis</a:t>
            </a:r>
            <a:r>
              <a:rPr lang="fa-IR" dirty="0"/>
              <a:t> در عکس </a:t>
            </a:r>
            <a:r>
              <a:rPr lang="en-US" dirty="0"/>
              <a:t>IVP </a:t>
            </a:r>
            <a:endParaRPr lang="en-US" dirty="0" smtClean="0"/>
          </a:p>
          <a:p>
            <a:endParaRPr lang="en-US" dirty="0"/>
          </a:p>
        </p:txBody>
      </p:sp>
    </p:spTree>
    <p:extLst>
      <p:ext uri="{BB962C8B-B14F-4D97-AF65-F5344CB8AC3E}">
        <p14:creationId xmlns:p14="http://schemas.microsoft.com/office/powerpoint/2010/main" val="293296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کیس 14</a:t>
            </a:r>
            <a:endParaRPr lang="en-US" dirty="0"/>
          </a:p>
        </p:txBody>
      </p:sp>
      <p:sp>
        <p:nvSpPr>
          <p:cNvPr id="3" name="Footer Placeholder 2"/>
          <p:cNvSpPr>
            <a:spLocks noGrp="1"/>
          </p:cNvSpPr>
          <p:nvPr>
            <p:ph type="ftr" sz="quarter" idx="11"/>
          </p:nvPr>
        </p:nvSpPr>
        <p:spPr/>
        <p:txBody>
          <a:bodyPr/>
          <a:lstStyle/>
          <a:p>
            <a:r>
              <a:rPr lang="en-US" smtClean="0"/>
              <a:t>www.drpournasiri.com</a:t>
            </a:r>
            <a:endParaRPr lang="fa-IR"/>
          </a:p>
        </p:txBody>
      </p:sp>
      <p:pic>
        <p:nvPicPr>
          <p:cNvPr id="4" name="Content Placeholder 3" descr="gr7-midi.jpg"/>
          <p:cNvPicPr>
            <a:picLocks noGrp="1" noChangeAspect="1"/>
          </p:cNvPicPr>
          <p:nvPr>
            <p:ph sz="quarter" idx="1"/>
          </p:nvPr>
        </p:nvPicPr>
        <p:blipFill>
          <a:blip r:embed="rId2" cstate="print"/>
          <a:stretch>
            <a:fillRect/>
          </a:stretch>
        </p:blipFill>
        <p:spPr>
          <a:xfrm>
            <a:off x="1116530" y="1453416"/>
            <a:ext cx="4485373" cy="4812630"/>
          </a:xfrm>
        </p:spPr>
      </p:pic>
      <p:sp>
        <p:nvSpPr>
          <p:cNvPr id="5" name="Content Placeholder 4"/>
          <p:cNvSpPr>
            <a:spLocks noGrp="1"/>
          </p:cNvSpPr>
          <p:nvPr>
            <p:ph sz="quarter" idx="2"/>
          </p:nvPr>
        </p:nvSpPr>
        <p:spPr/>
        <p:txBody>
          <a:bodyPr/>
          <a:lstStyle/>
          <a:p>
            <a:r>
              <a:rPr lang="en-US" dirty="0"/>
              <a:t>UVJ OBSTRUCTION </a:t>
            </a:r>
            <a:r>
              <a:rPr lang="fa-IR" dirty="0"/>
              <a:t> دو طرفه در عکس </a:t>
            </a:r>
            <a:r>
              <a:rPr lang="en-US" dirty="0" smtClean="0"/>
              <a:t>IVP</a:t>
            </a:r>
          </a:p>
          <a:p>
            <a:r>
              <a:rPr lang="fa-IR" dirty="0"/>
              <a:t> </a:t>
            </a:r>
            <a:r>
              <a:rPr lang="fa-IR" dirty="0" smtClean="0"/>
              <a:t>عکسهای </a:t>
            </a:r>
            <a:r>
              <a:rPr lang="en-US" dirty="0" smtClean="0"/>
              <a:t>IVP </a:t>
            </a:r>
            <a:r>
              <a:rPr lang="fa-IR" dirty="0" smtClean="0"/>
              <a:t> جهت مقایسه با عکسهای </a:t>
            </a:r>
            <a:r>
              <a:rPr lang="en-US" dirty="0" smtClean="0"/>
              <a:t>DTPA  </a:t>
            </a:r>
            <a:r>
              <a:rPr lang="fa-IR" dirty="0" smtClean="0"/>
              <a:t>  گذاشته شده است.</a:t>
            </a:r>
            <a:endParaRPr lang="en-US" dirty="0"/>
          </a:p>
        </p:txBody>
      </p:sp>
    </p:spTree>
    <p:extLst>
      <p:ext uri="{BB962C8B-B14F-4D97-AF65-F5344CB8AC3E}">
        <p14:creationId xmlns:p14="http://schemas.microsoft.com/office/powerpoint/2010/main" val="33234105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DRNC( </a:t>
            </a:r>
            <a:r>
              <a:rPr lang="en-US" b="1" dirty="0"/>
              <a:t>direct</a:t>
            </a:r>
            <a:r>
              <a:rPr lang="en-US" dirty="0"/>
              <a:t> </a:t>
            </a:r>
            <a:r>
              <a:rPr lang="en-US" b="1" dirty="0"/>
              <a:t>radionuclide cystography)</a:t>
            </a:r>
            <a:endParaRPr lang="en-US" dirty="0"/>
          </a:p>
        </p:txBody>
      </p:sp>
      <p:sp>
        <p:nvSpPr>
          <p:cNvPr id="7" name="Content Placeholder 6"/>
          <p:cNvSpPr>
            <a:spLocks noGrp="1"/>
          </p:cNvSpPr>
          <p:nvPr>
            <p:ph sz="quarter" idx="1"/>
          </p:nvPr>
        </p:nvSpPr>
        <p:spPr/>
        <p:txBody>
          <a:bodyPr/>
          <a:lstStyle/>
          <a:p>
            <a:r>
              <a:rPr lang="fa-IR" dirty="0" smtClean="0"/>
              <a:t>عکس هسته ای سیستوگرافی است .</a:t>
            </a:r>
          </a:p>
          <a:p>
            <a:r>
              <a:rPr lang="en-US" dirty="0" smtClean="0"/>
              <a:t>DRNC </a:t>
            </a:r>
            <a:r>
              <a:rPr lang="fa-IR" dirty="0" smtClean="0"/>
              <a:t> یا  </a:t>
            </a:r>
            <a:r>
              <a:rPr lang="en-US" dirty="0" smtClean="0"/>
              <a:t>DRC </a:t>
            </a:r>
            <a:r>
              <a:rPr lang="fa-IR" dirty="0" smtClean="0"/>
              <a:t>  یا </a:t>
            </a:r>
            <a:r>
              <a:rPr lang="en-US" dirty="0" smtClean="0"/>
              <a:t>NUCLEAR VCUG </a:t>
            </a:r>
            <a:r>
              <a:rPr lang="fa-IR" dirty="0" smtClean="0"/>
              <a:t>نوشته میشود.</a:t>
            </a:r>
          </a:p>
          <a:p>
            <a:r>
              <a:rPr lang="fa-IR" dirty="0" smtClean="0"/>
              <a:t>برای بررسی برگشت ادراری است .</a:t>
            </a:r>
          </a:p>
          <a:p>
            <a:r>
              <a:rPr lang="fa-IR" dirty="0" smtClean="0"/>
              <a:t>معادل </a:t>
            </a:r>
            <a:r>
              <a:rPr lang="en-US" dirty="0" smtClean="0"/>
              <a:t>VCUG  </a:t>
            </a:r>
            <a:r>
              <a:rPr lang="fa-IR" dirty="0" smtClean="0"/>
              <a:t> استاندارد در رادیولوژی است.</a:t>
            </a:r>
          </a:p>
          <a:p>
            <a:r>
              <a:rPr lang="fa-IR" dirty="0" smtClean="0"/>
              <a:t>فواید آن نسبت به وی سی یو استاندارد: حساسیت بیشتربرای برگشت ادرار و اشعه کمتر </a:t>
            </a:r>
          </a:p>
          <a:p>
            <a:r>
              <a:rPr lang="fa-IR" dirty="0" smtClean="0"/>
              <a:t>ایرادات آن نسبت به وی سی یو استاندارد :</a:t>
            </a:r>
          </a:p>
          <a:p>
            <a:r>
              <a:rPr lang="fa-IR" dirty="0" smtClean="0"/>
              <a:t>عدم رویت آناتومی سیستم ادراری بخصوص پیشابراه که در پسر ها بسیار مهم است </a:t>
            </a:r>
          </a:p>
          <a:p>
            <a:r>
              <a:rPr lang="fa-IR" dirty="0" smtClean="0"/>
              <a:t>و عدم رویت شکل و جدار مثانه بخصوص در شک به مثانه عصبی مهم است</a:t>
            </a:r>
          </a:p>
          <a:p>
            <a:r>
              <a:rPr lang="fa-IR" dirty="0" smtClean="0"/>
              <a:t>عدم امکان گرید بندی درجه ریفلاکس </a:t>
            </a:r>
          </a:p>
          <a:p>
            <a:endParaRPr lang="en-US" dirty="0"/>
          </a:p>
        </p:txBody>
      </p:sp>
      <p:sp>
        <p:nvSpPr>
          <p:cNvPr id="3" name="Footer Placeholder 2"/>
          <p:cNvSpPr>
            <a:spLocks noGrp="1"/>
          </p:cNvSpPr>
          <p:nvPr>
            <p:ph type="ftr" sz="quarter" idx="16"/>
          </p:nvPr>
        </p:nvSpPr>
        <p:spPr/>
        <p:txBody>
          <a:bodyPr/>
          <a:lstStyle/>
          <a:p>
            <a:r>
              <a:rPr kumimoji="0" lang="en-US" smtClean="0"/>
              <a:t>www.drpournasiri.com</a:t>
            </a:r>
            <a:endParaRPr kumimoji="0" lang="en-US"/>
          </a:p>
        </p:txBody>
      </p:sp>
    </p:spTree>
    <p:extLst>
      <p:ext uri="{BB962C8B-B14F-4D97-AF65-F5344CB8AC3E}">
        <p14:creationId xmlns:p14="http://schemas.microsoft.com/office/powerpoint/2010/main" val="484700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351" y="293888"/>
            <a:ext cx="9956800" cy="1143000"/>
          </a:xfrm>
        </p:spPr>
        <p:txBody>
          <a:bodyPr/>
          <a:lstStyle/>
          <a:p>
            <a:pPr algn="r" rtl="1"/>
            <a:r>
              <a:rPr lang="fa-IR" dirty="0" smtClean="0"/>
              <a:t>کیس 15:برگشت ادرارمثانه به حالب طرف چپ</a:t>
            </a:r>
            <a:r>
              <a:rPr lang="en-US" dirty="0" smtClean="0"/>
              <a:t> </a:t>
            </a:r>
            <a:endParaRPr lang="en-US" dirty="0"/>
          </a:p>
        </p:txBody>
      </p:sp>
      <p:pic>
        <p:nvPicPr>
          <p:cNvPr id="4" name="Content Placeholder 3" descr="F12_small.gif"/>
          <p:cNvPicPr>
            <a:picLocks noGrp="1" noChangeAspect="1"/>
          </p:cNvPicPr>
          <p:nvPr>
            <p:ph sz="quarter" idx="1"/>
          </p:nvPr>
        </p:nvPicPr>
        <p:blipFill>
          <a:blip r:embed="rId2" cstate="print"/>
          <a:stretch>
            <a:fillRect/>
          </a:stretch>
        </p:blipFill>
        <p:spPr>
          <a:xfrm>
            <a:off x="2971800" y="1905001"/>
            <a:ext cx="5715000" cy="4419599"/>
          </a:xfrm>
        </p:spPr>
      </p:pic>
      <p:sp>
        <p:nvSpPr>
          <p:cNvPr id="3" name="Footer Placeholder 2"/>
          <p:cNvSpPr>
            <a:spLocks noGrp="1"/>
          </p:cNvSpPr>
          <p:nvPr>
            <p:ph type="ftr" sz="quarter" idx="16"/>
          </p:nvPr>
        </p:nvSpPr>
        <p:spPr/>
        <p:txBody>
          <a:bodyPr/>
          <a:lstStyle/>
          <a:p>
            <a:r>
              <a:rPr lang="en-US" smtClean="0"/>
              <a:t>www.drpournasiri.com</a:t>
            </a:r>
            <a:endParaRPr lang="fa-IR"/>
          </a:p>
        </p:txBody>
      </p:sp>
    </p:spTree>
    <p:extLst>
      <p:ext uri="{BB962C8B-B14F-4D97-AF65-F5344CB8AC3E}">
        <p14:creationId xmlns:p14="http://schemas.microsoft.com/office/powerpoint/2010/main" val="92064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کیس 16:عدم وجود برگشت ادرار</a:t>
            </a:r>
            <a:endParaRPr lang="fa-IR" dirty="0"/>
          </a:p>
        </p:txBody>
      </p:sp>
      <p:pic>
        <p:nvPicPr>
          <p:cNvPr id="4" name="Content Placeholder 3"/>
          <p:cNvPicPr>
            <a:picLocks noGrp="1" noChangeAspect="1"/>
          </p:cNvPicPr>
          <p:nvPr>
            <p:ph sz="quarter" idx="1"/>
          </p:nvPr>
        </p:nvPicPr>
        <p:blipFill>
          <a:blip r:embed="rId2"/>
          <a:stretch>
            <a:fillRect/>
          </a:stretch>
        </p:blipFill>
        <p:spPr>
          <a:xfrm>
            <a:off x="2800350" y="1690688"/>
            <a:ext cx="5017770" cy="4001452"/>
          </a:xfrm>
          <a:prstGeom prst="rect">
            <a:avLst/>
          </a:prstGeom>
        </p:spPr>
      </p:pic>
      <p:sp>
        <p:nvSpPr>
          <p:cNvPr id="3" name="Footer Placeholder 2"/>
          <p:cNvSpPr>
            <a:spLocks noGrp="1"/>
          </p:cNvSpPr>
          <p:nvPr>
            <p:ph type="ftr" sz="quarter" idx="16"/>
          </p:nvPr>
        </p:nvSpPr>
        <p:spPr/>
        <p:txBody>
          <a:bodyPr/>
          <a:lstStyle/>
          <a:p>
            <a:r>
              <a:rPr lang="en-US" smtClean="0"/>
              <a:t>www.drpournasiri.com</a:t>
            </a:r>
            <a:endParaRPr lang="fa-IR"/>
          </a:p>
        </p:txBody>
      </p:sp>
    </p:spTree>
    <p:extLst>
      <p:ext uri="{BB962C8B-B14F-4D97-AF65-F5344CB8AC3E}">
        <p14:creationId xmlns:p14="http://schemas.microsoft.com/office/powerpoint/2010/main" val="37022174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کیس 17:برگشت ادرار دوطرفه</a:t>
            </a:r>
            <a:endParaRPr lang="fa-IR" dirty="0"/>
          </a:p>
        </p:txBody>
      </p:sp>
      <p:pic>
        <p:nvPicPr>
          <p:cNvPr id="5" name="Content Placeholder 4"/>
          <p:cNvPicPr>
            <a:picLocks noGrp="1" noChangeAspect="1"/>
          </p:cNvPicPr>
          <p:nvPr>
            <p:ph sz="quarter" idx="1"/>
          </p:nvPr>
        </p:nvPicPr>
        <p:blipFill>
          <a:blip r:embed="rId2"/>
          <a:stretch>
            <a:fillRect/>
          </a:stretch>
        </p:blipFill>
        <p:spPr>
          <a:xfrm>
            <a:off x="2331720" y="2114550"/>
            <a:ext cx="6069330" cy="3703319"/>
          </a:xfrm>
          <a:prstGeom prst="rect">
            <a:avLst/>
          </a:prstGeom>
        </p:spPr>
      </p:pic>
      <p:sp>
        <p:nvSpPr>
          <p:cNvPr id="3" name="Footer Placeholder 2"/>
          <p:cNvSpPr>
            <a:spLocks noGrp="1"/>
          </p:cNvSpPr>
          <p:nvPr>
            <p:ph type="ftr" sz="quarter" idx="16"/>
          </p:nvPr>
        </p:nvSpPr>
        <p:spPr/>
        <p:txBody>
          <a:bodyPr/>
          <a:lstStyle/>
          <a:p>
            <a:r>
              <a:rPr lang="en-US" smtClean="0"/>
              <a:t>www.drpournasiri.com</a:t>
            </a:r>
            <a:endParaRPr lang="fa-IR"/>
          </a:p>
        </p:txBody>
      </p:sp>
    </p:spTree>
    <p:extLst>
      <p:ext uri="{BB962C8B-B14F-4D97-AF65-F5344CB8AC3E}">
        <p14:creationId xmlns:p14="http://schemas.microsoft.com/office/powerpoint/2010/main" val="21734364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کیس 18:برگشت ادرار شدید دوطرفه بخصوص راست که حتی اتساع حالب راست و شکل غیر طبیعی مثانه هم دیده میشود.</a:t>
            </a:r>
            <a:endParaRPr lang="en-US" dirty="0"/>
          </a:p>
        </p:txBody>
      </p:sp>
      <p:pic>
        <p:nvPicPr>
          <p:cNvPr id="4" name="Content Placeholder 3" descr="F14_small.gif"/>
          <p:cNvPicPr>
            <a:picLocks noGrp="1" noChangeAspect="1"/>
          </p:cNvPicPr>
          <p:nvPr>
            <p:ph sz="quarter" idx="1"/>
          </p:nvPr>
        </p:nvPicPr>
        <p:blipFill>
          <a:blip r:embed="rId2" cstate="print"/>
          <a:stretch>
            <a:fillRect/>
          </a:stretch>
        </p:blipFill>
        <p:spPr>
          <a:xfrm>
            <a:off x="3431704" y="1556792"/>
            <a:ext cx="4968552" cy="4392488"/>
          </a:xfrm>
        </p:spPr>
      </p:pic>
      <p:sp>
        <p:nvSpPr>
          <p:cNvPr id="3" name="Footer Placeholder 2"/>
          <p:cNvSpPr>
            <a:spLocks noGrp="1"/>
          </p:cNvSpPr>
          <p:nvPr>
            <p:ph type="ftr" sz="quarter" idx="16"/>
          </p:nvPr>
        </p:nvSpPr>
        <p:spPr/>
        <p:txBody>
          <a:bodyPr/>
          <a:lstStyle/>
          <a:p>
            <a:r>
              <a:rPr lang="en-US" smtClean="0"/>
              <a:t>www.drpournasiri.com</a:t>
            </a:r>
            <a:endParaRPr lang="fa-IR"/>
          </a:p>
        </p:txBody>
      </p:sp>
    </p:spTree>
    <p:extLst>
      <p:ext uri="{BB962C8B-B14F-4D97-AF65-F5344CB8AC3E}">
        <p14:creationId xmlns:p14="http://schemas.microsoft.com/office/powerpoint/2010/main" val="14930495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CASE 19:STANDARD VCUG (radiologic study)</a:t>
            </a:r>
            <a:endParaRPr lang="fa-IR" dirty="0"/>
          </a:p>
        </p:txBody>
      </p:sp>
      <p:pic>
        <p:nvPicPr>
          <p:cNvPr id="4" name="Content Placeholder 3"/>
          <p:cNvPicPr>
            <a:picLocks noGrp="1" noChangeAspect="1"/>
          </p:cNvPicPr>
          <p:nvPr>
            <p:ph sz="quarter" idx="1"/>
          </p:nvPr>
        </p:nvPicPr>
        <p:blipFill>
          <a:blip r:embed="rId2"/>
          <a:stretch>
            <a:fillRect/>
          </a:stretch>
        </p:blipFill>
        <p:spPr>
          <a:xfrm>
            <a:off x="3554730" y="2251710"/>
            <a:ext cx="4263389" cy="4023360"/>
          </a:xfrm>
          <a:prstGeom prst="rect">
            <a:avLst/>
          </a:prstGeom>
        </p:spPr>
      </p:pic>
      <p:sp>
        <p:nvSpPr>
          <p:cNvPr id="3" name="Footer Placeholder 2"/>
          <p:cNvSpPr>
            <a:spLocks noGrp="1"/>
          </p:cNvSpPr>
          <p:nvPr>
            <p:ph type="ftr" sz="quarter" idx="16"/>
          </p:nvPr>
        </p:nvSpPr>
        <p:spPr/>
        <p:txBody>
          <a:bodyPr/>
          <a:lstStyle/>
          <a:p>
            <a:r>
              <a:rPr lang="en-US" smtClean="0"/>
              <a:t>www.drpournasiri.com</a:t>
            </a:r>
            <a:endParaRPr lang="fa-IR"/>
          </a:p>
        </p:txBody>
      </p:sp>
    </p:spTree>
    <p:extLst>
      <p:ext uri="{BB962C8B-B14F-4D97-AF65-F5344CB8AC3E}">
        <p14:creationId xmlns:p14="http://schemas.microsoft.com/office/powerpoint/2010/main" val="3502897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اندیکاسیون</a:t>
            </a:r>
            <a:endParaRPr lang="en-US" dirty="0"/>
          </a:p>
        </p:txBody>
      </p:sp>
      <p:sp>
        <p:nvSpPr>
          <p:cNvPr id="3" name="Content Placeholder 2"/>
          <p:cNvSpPr>
            <a:spLocks noGrp="1"/>
          </p:cNvSpPr>
          <p:nvPr>
            <p:ph sz="quarter" idx="1"/>
          </p:nvPr>
        </p:nvSpPr>
        <p:spPr/>
        <p:txBody>
          <a:bodyPr/>
          <a:lstStyle/>
          <a:p>
            <a:r>
              <a:rPr lang="fa-IR" dirty="0" smtClean="0"/>
              <a:t>ارزیابی </a:t>
            </a:r>
            <a:r>
              <a:rPr lang="fa-IR" dirty="0"/>
              <a:t>کلیه ها در مرحله حاد UTI (</a:t>
            </a:r>
            <a:r>
              <a:rPr lang="fa-IR" dirty="0" smtClean="0"/>
              <a:t>پی</a:t>
            </a:r>
            <a:r>
              <a:rPr lang="fa-IR" dirty="0"/>
              <a:t>ل</a:t>
            </a:r>
            <a:r>
              <a:rPr lang="fa-IR" dirty="0" smtClean="0"/>
              <a:t>ونفریت </a:t>
            </a:r>
            <a:r>
              <a:rPr lang="fa-IR" dirty="0"/>
              <a:t>حاد) </a:t>
            </a:r>
            <a:r>
              <a:rPr lang="fa-IR" dirty="0" smtClean="0"/>
              <a:t>کاهش جذب را نشان میدهد.</a:t>
            </a:r>
          </a:p>
          <a:p>
            <a:r>
              <a:rPr lang="fa-IR" dirty="0" smtClean="0"/>
              <a:t>ارزیابی </a:t>
            </a:r>
            <a:r>
              <a:rPr lang="fa-IR" dirty="0"/>
              <a:t>کلیه ها در اواخر مرحله UTI - تشخیص </a:t>
            </a:r>
            <a:r>
              <a:rPr lang="fa-IR" dirty="0" smtClean="0"/>
              <a:t>اسکار</a:t>
            </a:r>
          </a:p>
          <a:p>
            <a:r>
              <a:rPr lang="fa-IR" dirty="0" smtClean="0"/>
              <a:t>رفلکسهای ادراری درجه 3 به بالا</a:t>
            </a:r>
          </a:p>
          <a:p>
            <a:r>
              <a:rPr lang="fa-IR" dirty="0" smtClean="0"/>
              <a:t>ارزیابی و تشخیص کلیه  </a:t>
            </a:r>
            <a:r>
              <a:rPr lang="fa-IR" dirty="0"/>
              <a:t>نعل </a:t>
            </a:r>
            <a:r>
              <a:rPr lang="fa-IR" dirty="0" smtClean="0"/>
              <a:t>اسبی</a:t>
            </a:r>
          </a:p>
          <a:p>
            <a:r>
              <a:rPr lang="fa-IR" dirty="0" smtClean="0"/>
              <a:t> ارزیابی پارانشیم کلیه انفرادی</a:t>
            </a:r>
          </a:p>
          <a:p>
            <a:r>
              <a:rPr lang="fa-IR" dirty="0" smtClean="0"/>
              <a:t>برای یافتن کلیه  اکتوپیک</a:t>
            </a:r>
            <a:endParaRPr lang="en-US" dirty="0"/>
          </a:p>
        </p:txBody>
      </p:sp>
      <p:sp>
        <p:nvSpPr>
          <p:cNvPr id="4" name="Footer Placeholder 3"/>
          <p:cNvSpPr>
            <a:spLocks noGrp="1"/>
          </p:cNvSpPr>
          <p:nvPr>
            <p:ph type="ftr" sz="quarter" idx="16"/>
          </p:nvPr>
        </p:nvSpPr>
        <p:spPr/>
        <p:txBody>
          <a:bodyPr/>
          <a:lstStyle/>
          <a:p>
            <a:r>
              <a:rPr lang="en-US" smtClean="0"/>
              <a:t>www.drpournasiri.com</a:t>
            </a:r>
            <a:endParaRPr lang="fa-IR"/>
          </a:p>
        </p:txBody>
      </p:sp>
    </p:spTree>
    <p:extLst>
      <p:ext uri="{BB962C8B-B14F-4D97-AF65-F5344CB8AC3E}">
        <p14:creationId xmlns:p14="http://schemas.microsoft.com/office/powerpoint/2010/main" val="23623400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20:VCUG ,POSTERIOR URETHERAL </a:t>
            </a:r>
            <a:r>
              <a:rPr lang="en-US" dirty="0"/>
              <a:t>VALVE(radiologic study)</a:t>
            </a:r>
            <a:endParaRPr lang="fa-IR" dirty="0"/>
          </a:p>
        </p:txBody>
      </p:sp>
      <p:pic>
        <p:nvPicPr>
          <p:cNvPr id="4" name="Content Placeholder 3"/>
          <p:cNvPicPr>
            <a:picLocks noGrp="1" noChangeAspect="1"/>
          </p:cNvPicPr>
          <p:nvPr>
            <p:ph sz="quarter" idx="1"/>
          </p:nvPr>
        </p:nvPicPr>
        <p:blipFill>
          <a:blip r:embed="rId2"/>
          <a:stretch>
            <a:fillRect/>
          </a:stretch>
        </p:blipFill>
        <p:spPr>
          <a:xfrm>
            <a:off x="3463290" y="1828800"/>
            <a:ext cx="4926330" cy="4010819"/>
          </a:xfrm>
          <a:prstGeom prst="rect">
            <a:avLst/>
          </a:prstGeom>
        </p:spPr>
      </p:pic>
      <p:sp>
        <p:nvSpPr>
          <p:cNvPr id="3" name="Footer Placeholder 2"/>
          <p:cNvSpPr>
            <a:spLocks noGrp="1"/>
          </p:cNvSpPr>
          <p:nvPr>
            <p:ph type="ftr" sz="quarter" idx="16"/>
          </p:nvPr>
        </p:nvSpPr>
        <p:spPr/>
        <p:txBody>
          <a:bodyPr/>
          <a:lstStyle/>
          <a:p>
            <a:r>
              <a:rPr lang="en-US" smtClean="0"/>
              <a:t>www.drpournasiri.com</a:t>
            </a:r>
            <a:endParaRPr lang="fa-IR"/>
          </a:p>
        </p:txBody>
      </p:sp>
    </p:spTree>
    <p:extLst>
      <p:ext uri="{BB962C8B-B14F-4D97-AF65-F5344CB8AC3E}">
        <p14:creationId xmlns:p14="http://schemas.microsoft.com/office/powerpoint/2010/main" val="32750274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21:NO </a:t>
            </a:r>
            <a:r>
              <a:rPr lang="en-US" dirty="0"/>
              <a:t>VUR(radiologic study)</a:t>
            </a:r>
            <a:endParaRPr lang="fa-IR" dirty="0"/>
          </a:p>
        </p:txBody>
      </p:sp>
      <p:pic>
        <p:nvPicPr>
          <p:cNvPr id="2050" name="Picture 2" descr="Vesicoureteric Reflux | SpringerLink"/>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782728" y="1896178"/>
            <a:ext cx="5027395" cy="473563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6"/>
          </p:nvPr>
        </p:nvSpPr>
        <p:spPr/>
        <p:txBody>
          <a:bodyPr/>
          <a:lstStyle/>
          <a:p>
            <a:r>
              <a:rPr lang="en-US" smtClean="0"/>
              <a:t>www.drpournasiri.com</a:t>
            </a:r>
            <a:endParaRPr lang="fa-IR"/>
          </a:p>
        </p:txBody>
      </p:sp>
    </p:spTree>
    <p:extLst>
      <p:ext uri="{BB962C8B-B14F-4D97-AF65-F5344CB8AC3E}">
        <p14:creationId xmlns:p14="http://schemas.microsoft.com/office/powerpoint/2010/main" val="21449330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CASE 22: RT.UNILAT </a:t>
            </a:r>
            <a:r>
              <a:rPr lang="en-US" sz="2400" dirty="0"/>
              <a:t>VUR(radiologic study</a:t>
            </a:r>
            <a:r>
              <a:rPr lang="en-US" dirty="0"/>
              <a:t>)</a:t>
            </a:r>
            <a:endParaRPr lang="fa-IR" dirty="0"/>
          </a:p>
        </p:txBody>
      </p:sp>
      <p:pic>
        <p:nvPicPr>
          <p:cNvPr id="3074" name="Picture 2" descr="Intrarenal reflux | Radiology Case | Radiopaedia.or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593130" y="523373"/>
            <a:ext cx="4046220" cy="549783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6"/>
          </p:nvPr>
        </p:nvSpPr>
        <p:spPr/>
        <p:txBody>
          <a:bodyPr/>
          <a:lstStyle/>
          <a:p>
            <a:r>
              <a:rPr lang="en-US" smtClean="0"/>
              <a:t>www.drpournasiri.com</a:t>
            </a:r>
            <a:endParaRPr lang="fa-IR"/>
          </a:p>
        </p:txBody>
      </p:sp>
    </p:spTree>
    <p:extLst>
      <p:ext uri="{BB962C8B-B14F-4D97-AF65-F5344CB8AC3E}">
        <p14:creationId xmlns:p14="http://schemas.microsoft.com/office/powerpoint/2010/main" val="19378560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23: VUR ,NUCLEAR CYSTOGRAPHY</a:t>
            </a:r>
            <a:endParaRPr lang="en-US" dirty="0"/>
          </a:p>
        </p:txBody>
      </p:sp>
      <p:pic>
        <p:nvPicPr>
          <p:cNvPr id="717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832497" y="1600200"/>
            <a:ext cx="9511005"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6"/>
          </p:nvPr>
        </p:nvSpPr>
        <p:spPr/>
        <p:txBody>
          <a:bodyPr/>
          <a:lstStyle/>
          <a:p>
            <a:r>
              <a:rPr lang="en-US" smtClean="0"/>
              <a:t>www.drpournasiri.com</a:t>
            </a:r>
            <a:endParaRPr lang="fa-IR"/>
          </a:p>
        </p:txBody>
      </p:sp>
    </p:spTree>
    <p:extLst>
      <p:ext uri="{BB962C8B-B14F-4D97-AF65-F5344CB8AC3E}">
        <p14:creationId xmlns:p14="http://schemas.microsoft.com/office/powerpoint/2010/main" val="147851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ایرادات </a:t>
            </a:r>
            <a:endParaRPr lang="en-US" dirty="0"/>
          </a:p>
        </p:txBody>
      </p:sp>
      <p:sp>
        <p:nvSpPr>
          <p:cNvPr id="3" name="Content Placeholder 2"/>
          <p:cNvSpPr>
            <a:spLocks noGrp="1"/>
          </p:cNvSpPr>
          <p:nvPr>
            <p:ph sz="quarter" idx="1"/>
          </p:nvPr>
        </p:nvSpPr>
        <p:spPr/>
        <p:txBody>
          <a:bodyPr/>
          <a:lstStyle/>
          <a:p>
            <a:r>
              <a:rPr lang="fa-IR" dirty="0"/>
              <a:t>پیلونفریت حاد و مزمن را نمی توان در اسکن قشر متمایز کرد. </a:t>
            </a:r>
            <a:endParaRPr lang="fa-IR" dirty="0" smtClean="0"/>
          </a:p>
          <a:p>
            <a:r>
              <a:rPr lang="fa-IR" dirty="0" smtClean="0"/>
              <a:t>اگر  </a:t>
            </a:r>
            <a:r>
              <a:rPr lang="fa-IR" dirty="0"/>
              <a:t>6 ماه بعد از آخرین </a:t>
            </a:r>
            <a:r>
              <a:rPr lang="fa-IR" dirty="0" smtClean="0"/>
              <a:t>UTI نقص وجود داشته باشد ، </a:t>
            </a:r>
            <a:r>
              <a:rPr lang="fa-IR" dirty="0"/>
              <a:t>این </a:t>
            </a:r>
            <a:r>
              <a:rPr lang="fa-IR" dirty="0" smtClean="0"/>
              <a:t> اسکار است </a:t>
            </a:r>
          </a:p>
          <a:p>
            <a:r>
              <a:rPr lang="fa-IR" dirty="0" smtClean="0"/>
              <a:t>UTI </a:t>
            </a:r>
            <a:r>
              <a:rPr lang="fa-IR" dirty="0"/>
              <a:t>اخیر ممکن است باعث کاهش موقت جذب </a:t>
            </a:r>
            <a:r>
              <a:rPr lang="fa-IR" dirty="0" smtClean="0"/>
              <a:t> شود ولی  برای اینکه ببینیم منجر به اسکار شده است یا نه به DMSA پیگیری نیازدارد.</a:t>
            </a:r>
          </a:p>
          <a:p>
            <a:r>
              <a:rPr lang="fa-IR" dirty="0"/>
              <a:t>در کراتینین بالای </a:t>
            </a:r>
            <a:r>
              <a:rPr lang="fa-IR" dirty="0" smtClean="0"/>
              <a:t>1/5 نباید انجام شود.</a:t>
            </a:r>
          </a:p>
          <a:p>
            <a:r>
              <a:rPr lang="fa-IR" dirty="0" smtClean="0"/>
              <a:t>ارزیابی قشر کلیه </a:t>
            </a:r>
            <a:r>
              <a:rPr lang="fa-IR" dirty="0"/>
              <a:t>در </a:t>
            </a:r>
            <a:r>
              <a:rPr lang="fa-IR" dirty="0" smtClean="0"/>
              <a:t>شیرخوار  </a:t>
            </a:r>
            <a:r>
              <a:rPr lang="fa-IR" dirty="0"/>
              <a:t>زیر 3 </a:t>
            </a:r>
            <a:r>
              <a:rPr lang="fa-IR" dirty="0" smtClean="0"/>
              <a:t>ماه </a:t>
            </a:r>
            <a:r>
              <a:rPr lang="fa-IR" dirty="0"/>
              <a:t>به دلیل </a:t>
            </a:r>
            <a:r>
              <a:rPr lang="fa-IR" dirty="0" smtClean="0"/>
              <a:t>نارسی کلیه </a:t>
            </a:r>
            <a:r>
              <a:rPr lang="fa-IR" dirty="0"/>
              <a:t>مشکل است. در </a:t>
            </a:r>
            <a:r>
              <a:rPr lang="fa-IR" dirty="0" smtClean="0"/>
              <a:t>صورت امکان بهتر است به </a:t>
            </a:r>
            <a:r>
              <a:rPr lang="fa-IR" dirty="0"/>
              <a:t>تأخیر </a:t>
            </a:r>
            <a:r>
              <a:rPr lang="fa-IR" dirty="0" smtClean="0"/>
              <a:t>بیفتد ولی کانترااندیکاسیون ندارد.</a:t>
            </a:r>
          </a:p>
        </p:txBody>
      </p:sp>
      <p:sp>
        <p:nvSpPr>
          <p:cNvPr id="4" name="Footer Placeholder 3"/>
          <p:cNvSpPr>
            <a:spLocks noGrp="1"/>
          </p:cNvSpPr>
          <p:nvPr>
            <p:ph type="ftr" sz="quarter" idx="16"/>
          </p:nvPr>
        </p:nvSpPr>
        <p:spPr/>
        <p:txBody>
          <a:bodyPr/>
          <a:lstStyle/>
          <a:p>
            <a:r>
              <a:rPr lang="en-US" dirty="0" smtClean="0"/>
              <a:t>www.drpournasiri.com</a:t>
            </a:r>
            <a:endParaRPr lang="fa-IR" dirty="0"/>
          </a:p>
        </p:txBody>
      </p:sp>
    </p:spTree>
    <p:extLst>
      <p:ext uri="{BB962C8B-B14F-4D97-AF65-F5344CB8AC3E}">
        <p14:creationId xmlns:p14="http://schemas.microsoft.com/office/powerpoint/2010/main" val="137599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کیس 1</a:t>
            </a:r>
            <a:endParaRPr lang="fa-IR" dirty="0"/>
          </a:p>
        </p:txBody>
      </p:sp>
      <p:sp>
        <p:nvSpPr>
          <p:cNvPr id="3" name="Footer Placeholder 2"/>
          <p:cNvSpPr>
            <a:spLocks noGrp="1"/>
          </p:cNvSpPr>
          <p:nvPr>
            <p:ph type="ftr" sz="quarter" idx="11"/>
          </p:nvPr>
        </p:nvSpPr>
        <p:spPr/>
        <p:txBody>
          <a:bodyPr/>
          <a:lstStyle/>
          <a:p>
            <a:r>
              <a:rPr lang="en-US" smtClean="0"/>
              <a:t>www.drpournasiri.com</a:t>
            </a:r>
            <a:endParaRPr lang="fa-IR"/>
          </a:p>
        </p:txBody>
      </p:sp>
      <p:pic>
        <p:nvPicPr>
          <p:cNvPr id="5122" name="Picture 2" descr="H:\آرشیو بیماران\20180123_144855.jpg"/>
          <p:cNvPicPr>
            <a:picLocks noGrp="1" noChangeAspect="1" noChangeArrowheads="1"/>
          </p:cNvPicPr>
          <p:nvPr>
            <p:ph sz="quarter" idx="1"/>
          </p:nvPr>
        </p:nvPicPr>
        <p:blipFill rotWithShape="1">
          <a:blip r:embed="rId2" cstate="print"/>
          <a:stretch/>
        </p:blipFill>
        <p:spPr bwMode="auto">
          <a:xfrm rot="5400000">
            <a:off x="569495" y="1629076"/>
            <a:ext cx="4876800" cy="4514247"/>
          </a:xfrm>
          <a:prstGeom prst="rect">
            <a:avLst/>
          </a:prstGeom>
          <a:noFill/>
        </p:spPr>
      </p:pic>
      <p:sp>
        <p:nvSpPr>
          <p:cNvPr id="4" name="Content Placeholder 3"/>
          <p:cNvSpPr>
            <a:spLocks noGrp="1"/>
          </p:cNvSpPr>
          <p:nvPr>
            <p:ph sz="quarter" idx="2"/>
          </p:nvPr>
        </p:nvSpPr>
        <p:spPr/>
        <p:txBody>
          <a:bodyPr>
            <a:normAutofit fontScale="92500"/>
          </a:bodyPr>
          <a:lstStyle/>
          <a:p>
            <a:r>
              <a:rPr lang="fa-IR" dirty="0" smtClean="0"/>
              <a:t>کلیه راست کوچکتر است.</a:t>
            </a:r>
          </a:p>
          <a:p>
            <a:r>
              <a:rPr lang="fa-IR" dirty="0" smtClean="0"/>
              <a:t>کلیه چپ کاهش بازجذب بخصوص در قسمت میانی دارد که میتواند اسکار یا به علت هیدرونفروز باشد.</a:t>
            </a:r>
          </a:p>
          <a:p>
            <a:r>
              <a:rPr lang="fa-IR" dirty="0" smtClean="0"/>
              <a:t>همانطور که میبینید مجاری ادرار قابل دیدن نیست </a:t>
            </a:r>
            <a:r>
              <a:rPr lang="fa-IR" dirty="0"/>
              <a:t>چ</a:t>
            </a:r>
            <a:r>
              <a:rPr lang="fa-IR" dirty="0" smtClean="0"/>
              <a:t>ون ماده هسته ای مورد استفاده ترشح نمیشود.</a:t>
            </a:r>
          </a:p>
          <a:p>
            <a:r>
              <a:rPr lang="fa-IR" dirty="0" smtClean="0"/>
              <a:t>برای مقایسه دو کلیه ویوی </a:t>
            </a:r>
            <a:r>
              <a:rPr lang="en-US" dirty="0" smtClean="0"/>
              <a:t>anterior  </a:t>
            </a:r>
            <a:r>
              <a:rPr lang="fa-IR" dirty="0" smtClean="0"/>
              <a:t> و </a:t>
            </a:r>
            <a:r>
              <a:rPr lang="en-US" dirty="0" err="1" smtClean="0"/>
              <a:t>posteior</a:t>
            </a:r>
            <a:r>
              <a:rPr lang="en-US" dirty="0" smtClean="0"/>
              <a:t> </a:t>
            </a:r>
            <a:r>
              <a:rPr lang="fa-IR" dirty="0" smtClean="0"/>
              <a:t> مناسب تر است.</a:t>
            </a:r>
          </a:p>
          <a:p>
            <a:r>
              <a:rPr lang="fa-IR" dirty="0" smtClean="0"/>
              <a:t>در ویوی </a:t>
            </a:r>
            <a:r>
              <a:rPr lang="en-US" dirty="0" smtClean="0"/>
              <a:t>left posterior oblique  </a:t>
            </a:r>
            <a:r>
              <a:rPr lang="fa-IR" dirty="0" smtClean="0"/>
              <a:t>ارزیابی کلیه بافت  چپ و</a:t>
            </a:r>
            <a:r>
              <a:rPr lang="en-US" dirty="0" smtClean="0"/>
              <a:t>  </a:t>
            </a:r>
            <a:r>
              <a:rPr lang="fa-IR" dirty="0" smtClean="0"/>
              <a:t> در ویوی </a:t>
            </a:r>
            <a:r>
              <a:rPr lang="en-US" dirty="0" smtClean="0"/>
              <a:t> right posterior oblique  </a:t>
            </a:r>
            <a:r>
              <a:rPr lang="fa-IR" dirty="0" smtClean="0"/>
              <a:t> ارزیابی بافت کلیه راست بهتر صورت میگیرد.</a:t>
            </a:r>
            <a:endParaRPr lang="en-US" dirty="0"/>
          </a:p>
        </p:txBody>
      </p:sp>
    </p:spTree>
    <p:extLst>
      <p:ext uri="{BB962C8B-B14F-4D97-AF65-F5344CB8AC3E}">
        <p14:creationId xmlns:p14="http://schemas.microsoft.com/office/powerpoint/2010/main" val="543070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sz="quarter" idx="1"/>
          </p:nvPr>
        </p:nvSpPr>
        <p:spPr/>
        <p:txBody>
          <a:bodyPr/>
          <a:lstStyle/>
          <a:p>
            <a:endParaRPr lang="fa-IR" dirty="0"/>
          </a:p>
        </p:txBody>
      </p:sp>
      <p:pic>
        <p:nvPicPr>
          <p:cNvPr id="4098" name="Picture 2" descr="H:\آرشیو بیماران\20180123_144848.jpg"/>
          <p:cNvPicPr>
            <a:picLocks noChangeAspect="1" noChangeArrowheads="1"/>
          </p:cNvPicPr>
          <p:nvPr/>
        </p:nvPicPr>
        <p:blipFill rotWithShape="1">
          <a:blip r:embed="rId2" cstate="print"/>
          <a:srcRect t="-1" r="14080" b="1505"/>
          <a:stretch/>
        </p:blipFill>
        <p:spPr bwMode="auto">
          <a:xfrm rot="5400000">
            <a:off x="3003784" y="1300135"/>
            <a:ext cx="4923191" cy="5402317"/>
          </a:xfrm>
          <a:prstGeom prst="rect">
            <a:avLst/>
          </a:prstGeom>
          <a:noFill/>
        </p:spPr>
      </p:pic>
      <p:sp>
        <p:nvSpPr>
          <p:cNvPr id="4" name="Footer Placeholder 3"/>
          <p:cNvSpPr>
            <a:spLocks noGrp="1"/>
          </p:cNvSpPr>
          <p:nvPr>
            <p:ph type="ftr" sz="quarter" idx="16"/>
          </p:nvPr>
        </p:nvSpPr>
        <p:spPr/>
        <p:txBody>
          <a:bodyPr/>
          <a:lstStyle/>
          <a:p>
            <a:r>
              <a:rPr lang="en-US" smtClean="0"/>
              <a:t>www.drpournasiri.com</a:t>
            </a:r>
            <a:endParaRPr lang="fa-IR"/>
          </a:p>
        </p:txBody>
      </p:sp>
    </p:spTree>
    <p:extLst>
      <p:ext uri="{BB962C8B-B14F-4D97-AF65-F5344CB8AC3E}">
        <p14:creationId xmlns:p14="http://schemas.microsoft.com/office/powerpoint/2010/main" val="3908589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sz="quarter" idx="1"/>
          </p:nvPr>
        </p:nvSpPr>
        <p:spPr/>
        <p:txBody>
          <a:bodyPr/>
          <a:lstStyle/>
          <a:p>
            <a:endParaRPr lang="fa-IR"/>
          </a:p>
        </p:txBody>
      </p:sp>
      <p:pic>
        <p:nvPicPr>
          <p:cNvPr id="3074" name="Picture 2" descr="H:\آرشیو بیماران\20180123_144841.jpg"/>
          <p:cNvPicPr>
            <a:picLocks noChangeAspect="1" noChangeArrowheads="1"/>
          </p:cNvPicPr>
          <p:nvPr/>
        </p:nvPicPr>
        <p:blipFill rotWithShape="1">
          <a:blip r:embed="rId2" cstate="print"/>
          <a:srcRect r="4817" b="9211"/>
          <a:stretch/>
        </p:blipFill>
        <p:spPr bwMode="auto">
          <a:xfrm rot="5400000">
            <a:off x="3231389" y="1263612"/>
            <a:ext cx="5241541" cy="5024388"/>
          </a:xfrm>
          <a:prstGeom prst="rect">
            <a:avLst/>
          </a:prstGeom>
          <a:noFill/>
        </p:spPr>
      </p:pic>
      <p:sp>
        <p:nvSpPr>
          <p:cNvPr id="4" name="Footer Placeholder 3"/>
          <p:cNvSpPr>
            <a:spLocks noGrp="1"/>
          </p:cNvSpPr>
          <p:nvPr>
            <p:ph type="ftr" sz="quarter" idx="16"/>
          </p:nvPr>
        </p:nvSpPr>
        <p:spPr/>
        <p:txBody>
          <a:bodyPr/>
          <a:lstStyle/>
          <a:p>
            <a:r>
              <a:rPr lang="en-US" smtClean="0"/>
              <a:t>www.drpournasiri.com</a:t>
            </a:r>
            <a:endParaRPr lang="fa-IR"/>
          </a:p>
        </p:txBody>
      </p:sp>
    </p:spTree>
    <p:extLst>
      <p:ext uri="{BB962C8B-B14F-4D97-AF65-F5344CB8AC3E}">
        <p14:creationId xmlns:p14="http://schemas.microsoft.com/office/powerpoint/2010/main" val="1642294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کیس 2</a:t>
            </a:r>
            <a:endParaRPr lang="fa-IR" dirty="0"/>
          </a:p>
        </p:txBody>
      </p:sp>
      <p:sp>
        <p:nvSpPr>
          <p:cNvPr id="3" name="Footer Placeholder 2"/>
          <p:cNvSpPr>
            <a:spLocks noGrp="1"/>
          </p:cNvSpPr>
          <p:nvPr>
            <p:ph type="ftr" sz="quarter" idx="11"/>
          </p:nvPr>
        </p:nvSpPr>
        <p:spPr/>
        <p:txBody>
          <a:bodyPr/>
          <a:lstStyle/>
          <a:p>
            <a:r>
              <a:rPr lang="en-US" smtClean="0"/>
              <a:t>www.drpournasiri.com</a:t>
            </a:r>
            <a:endParaRPr lang="fa-IR"/>
          </a:p>
        </p:txBody>
      </p:sp>
      <p:pic>
        <p:nvPicPr>
          <p:cNvPr id="4" name="Content Placeholder 3"/>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tretch/>
        </p:blipFill>
        <p:spPr>
          <a:xfrm>
            <a:off x="349717" y="1397157"/>
            <a:ext cx="6917356" cy="5061394"/>
          </a:xfrm>
        </p:spPr>
      </p:pic>
      <p:sp>
        <p:nvSpPr>
          <p:cNvPr id="5" name="Content Placeholder 4"/>
          <p:cNvSpPr>
            <a:spLocks noGrp="1"/>
          </p:cNvSpPr>
          <p:nvPr>
            <p:ph sz="quarter" idx="2"/>
          </p:nvPr>
        </p:nvSpPr>
        <p:spPr>
          <a:xfrm>
            <a:off x="7575081" y="1568918"/>
            <a:ext cx="3101259" cy="4795787"/>
          </a:xfrm>
        </p:spPr>
        <p:txBody>
          <a:bodyPr/>
          <a:lstStyle/>
          <a:p>
            <a:r>
              <a:rPr lang="fa-IR" dirty="0" smtClean="0"/>
              <a:t>کلیه راست کاهش جنرالیزه بازجذب دارد .</a:t>
            </a:r>
          </a:p>
          <a:p>
            <a:r>
              <a:rPr lang="fa-IR" dirty="0" smtClean="0"/>
              <a:t>رنگ اسکنها بر طبق نرم افزار و به انتخاب مرکز هسته ای انتخاب میشود.آنچه که مهم است نظم رنگها و عدم تداخل رنگهای مختلف است .</a:t>
            </a:r>
            <a:endParaRPr lang="en-US" dirty="0"/>
          </a:p>
        </p:txBody>
      </p:sp>
    </p:spTree>
    <p:extLst>
      <p:ext uri="{BB962C8B-B14F-4D97-AF65-F5344CB8AC3E}">
        <p14:creationId xmlns:p14="http://schemas.microsoft.com/office/powerpoint/2010/main" val="7343252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1625</TotalTime>
  <Words>1629</Words>
  <Application>Microsoft Office PowerPoint</Application>
  <PresentationFormat>Custom</PresentationFormat>
  <Paragraphs>157</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Oriel</vt:lpstr>
      <vt:lpstr>شناخت و کاربرد اسکنهای کلیه و مثانه</vt:lpstr>
      <vt:lpstr>PowerPoint Presentation</vt:lpstr>
      <vt:lpstr>DMSA renal scan</vt:lpstr>
      <vt:lpstr>اندیکاسیون</vt:lpstr>
      <vt:lpstr>ایرادات </vt:lpstr>
      <vt:lpstr>کیس 1</vt:lpstr>
      <vt:lpstr>PowerPoint Presentation</vt:lpstr>
      <vt:lpstr>PowerPoint Presentation</vt:lpstr>
      <vt:lpstr>کیس 2</vt:lpstr>
      <vt:lpstr>کیس 3</vt:lpstr>
      <vt:lpstr>PowerPoint Presentation</vt:lpstr>
      <vt:lpstr>PowerPoint Presentation</vt:lpstr>
      <vt:lpstr>در صدهای ذکر شده کارکرد مقایسه ای بین دو کلیه است پس مجموع آن همیشه صد در صد میشود .اختلاف 5 تا 7 در صد بین کلیه ها قابل قبول هست. ولی حتی اگر 50-50 باشد دلیل بر نرمال بودن کلیه ها نیست چون امکان دارد بافت هردو شدیدا آسیب دیده باشه ولی شدت آسیب دیدگی شان در مقایسه با هم مشابه باشد.پس حتما باید عکسها رویت شود.</vt:lpstr>
      <vt:lpstr>کیس 4</vt:lpstr>
      <vt:lpstr>کیس 5</vt:lpstr>
      <vt:lpstr>کیس 6</vt:lpstr>
      <vt:lpstr>  کیس 7 : کلیه نعل اسبی</vt:lpstr>
      <vt:lpstr>DTPA  renal scan</vt:lpstr>
      <vt:lpstr>PowerPoint Presentation</vt:lpstr>
      <vt:lpstr> کیس 8: DTPA with diuretic    مرحله پرفیوژن که بتدریج نمای کلیه ها مشخص میشود.</vt:lpstr>
      <vt:lpstr>مرحله عملکرد و سپس مرحله ترشح </vt:lpstr>
      <vt:lpstr>PowerPoint Presentation</vt:lpstr>
      <vt:lpstr>CASE 9   TC -MAG</vt:lpstr>
      <vt:lpstr>PowerPoint Presentation</vt:lpstr>
      <vt:lpstr>PowerPoint Presentation</vt:lpstr>
      <vt:lpstr> کیس 10:در عکسهای مشاهده کنید حتی بعد از 30 دقیقه هنوز ماده رادیو اکتیو ازپلویس یکی از کلیه ها دفع نشده و تا حدودی حالب دیلاته نیز قابل رویت است. </vt:lpstr>
      <vt:lpstr>در نتیجه انسداد نسبی در upj   و همینطور در uvj همان طرف وجود دارد.</vt:lpstr>
      <vt:lpstr>همانطور که در نمودار دیده میشود کلیه راست (نمودار سبز)تخلیه کامل نشده و T1/2  آن بالای 37 دقیقه است .</vt:lpstr>
      <vt:lpstr>PowerPoint Presentation</vt:lpstr>
      <vt:lpstr>کیس 11: انسداد کامل در کلیه چپ</vt:lpstr>
      <vt:lpstr>کیس 12: انسداد کامل در UPJ  کلیه چپ</vt:lpstr>
      <vt:lpstr>کیس 13</vt:lpstr>
      <vt:lpstr>کیس 14</vt:lpstr>
      <vt:lpstr>DRNC( direct radionuclide cystography)</vt:lpstr>
      <vt:lpstr>کیس 15:برگشت ادرارمثانه به حالب طرف چپ </vt:lpstr>
      <vt:lpstr>کیس 16:عدم وجود برگشت ادرار</vt:lpstr>
      <vt:lpstr>کیس 17:برگشت ادرار دوطرفه</vt:lpstr>
      <vt:lpstr>کیس 18:برگشت ادرار شدید دوطرفه بخصوص راست که حتی اتساع حالب راست و شکل غیر طبیعی مثانه هم دیده میشود.</vt:lpstr>
      <vt:lpstr> CASE 19:STANDARD VCUG (radiologic study)</vt:lpstr>
      <vt:lpstr>CASE 20:VCUG ,POSTERIOR URETHERAL VALVE(radiologic study)</vt:lpstr>
      <vt:lpstr>CASE 21:NO VUR(radiologic study)</vt:lpstr>
      <vt:lpstr>CASE 22: RT.UNILAT VUR(radiologic study)</vt:lpstr>
      <vt:lpstr>CASE 23: VUR ,NUCLEAR CYSTOGRAPHY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library</dc:creator>
  <cp:lastModifiedBy>Asus</cp:lastModifiedBy>
  <cp:revision>166</cp:revision>
  <dcterms:created xsi:type="dcterms:W3CDTF">2020-07-26T10:09:26Z</dcterms:created>
  <dcterms:modified xsi:type="dcterms:W3CDTF">2020-08-10T19:38:21Z</dcterms:modified>
</cp:coreProperties>
</file>