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3"/>
  </p:normalViewPr>
  <p:slideViewPr>
    <p:cSldViewPr>
      <p:cViewPr>
        <p:scale>
          <a:sx n="114" d="100"/>
          <a:sy n="114" d="100"/>
        </p:scale>
        <p:origin x="1560" y="-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0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4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7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1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7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1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2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3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0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4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012B7-79E3-4F22-B18C-DA6768B7F3CB}" type="datetimeFigureOut">
              <a:rPr lang="en-US" smtClean="0"/>
              <a:t>8/3/20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B9B7-C565-4F2F-81C8-0206AF7E4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7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pournasir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95621"/>
              </p:ext>
            </p:extLst>
          </p:nvPr>
        </p:nvGraphicFramePr>
        <p:xfrm>
          <a:off x="755575" y="287992"/>
          <a:ext cx="7632847" cy="6447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6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3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8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0845">
                <a:tc gridSpan="4">
                  <a:txBody>
                    <a:bodyPr/>
                    <a:lstStyle/>
                    <a:p>
                      <a:pPr algn="ctr"/>
                      <a:r>
                        <a:rPr lang="fa-IR" sz="1800" baseline="0" dirty="0"/>
                        <a:t>             مقادیر طبیعی املاح ادرار</a:t>
                      </a:r>
                      <a:endParaRPr lang="en-US" sz="1800" dirty="0"/>
                    </a:p>
                  </a:txBody>
                  <a:tcPr marL="78572" marR="78572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827">
                <a:tc>
                  <a:txBody>
                    <a:bodyPr/>
                    <a:lstStyle/>
                    <a:p>
                      <a:r>
                        <a:rPr lang="fa-IR" sz="1200" dirty="0"/>
                        <a:t>ادرار 24</a:t>
                      </a:r>
                      <a:r>
                        <a:rPr lang="fa-IR" sz="1200" baseline="0" dirty="0"/>
                        <a:t> ساعته</a:t>
                      </a:r>
                      <a:endParaRPr lang="en-US" sz="1200" dirty="0"/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ادرار</a:t>
                      </a:r>
                      <a:r>
                        <a:rPr lang="fa-IR" sz="1200" baseline="0" dirty="0"/>
                        <a:t> راندم : نسبت ملح  به کراتینین ادرار </a:t>
                      </a:r>
                      <a:endParaRPr lang="en-US" sz="1200" dirty="0"/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سن </a:t>
                      </a:r>
                      <a:endParaRPr lang="en-US" sz="1200" dirty="0"/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ملح</a:t>
                      </a:r>
                      <a:endParaRPr lang="en-US" sz="1200" dirty="0"/>
                    </a:p>
                  </a:txBody>
                  <a:tcPr marL="78572" marR="7857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827">
                <a:tc rowSpan="3"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&lt;4mg/kg/24 hours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&lt;0.8</a:t>
                      </a:r>
                      <a:r>
                        <a:rPr lang="en-US" sz="1200" baseline="0" dirty="0"/>
                        <a:t> mg/mg </a:t>
                      </a:r>
                      <a:endParaRPr lang="en-US" sz="1200" dirty="0"/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زیر 6 ماه </a:t>
                      </a:r>
                      <a:endParaRPr lang="en-US" sz="1200" dirty="0"/>
                    </a:p>
                  </a:txBody>
                  <a:tcPr marL="78572" marR="78572"/>
                </a:tc>
                <a:tc rowSpan="3">
                  <a:txBody>
                    <a:bodyPr/>
                    <a:lstStyle/>
                    <a:p>
                      <a:r>
                        <a:rPr lang="fa-IR" sz="1200" dirty="0"/>
                        <a:t>کلسیم </a:t>
                      </a:r>
                      <a:endParaRPr lang="en-US" sz="1200" dirty="0"/>
                    </a:p>
                  </a:txBody>
                  <a:tcPr marL="78572" marR="7857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82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&lt;0.6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6 تا 12 ماه</a:t>
                      </a:r>
                      <a:endParaRPr lang="en-US" sz="1200" dirty="0"/>
                    </a:p>
                  </a:txBody>
                  <a:tcPr marL="78572" marR="78572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82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&lt;0.21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 </a:t>
                      </a:r>
                      <a:r>
                        <a:rPr lang="fa-IR" sz="1200" baseline="0" dirty="0"/>
                        <a:t>بعد ازشیرخوارگی </a:t>
                      </a:r>
                      <a:endParaRPr lang="en-US" sz="1200" dirty="0"/>
                    </a:p>
                  </a:txBody>
                  <a:tcPr marL="78572" marR="78572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827">
                <a:tc rowSpan="5"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&lt;50</a:t>
                      </a:r>
                      <a:r>
                        <a:rPr lang="en-US" sz="1200" baseline="0" dirty="0"/>
                        <a:t> mg/1.73m2/day</a:t>
                      </a:r>
                      <a:endParaRPr lang="en-US" sz="1200" dirty="0"/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&lt;0.26 mg/mg 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زیر</a:t>
                      </a:r>
                      <a:r>
                        <a:rPr lang="fa-IR" sz="1200" baseline="0" dirty="0"/>
                        <a:t> 6 ماه</a:t>
                      </a:r>
                      <a:endParaRPr lang="en-US" sz="1200" dirty="0"/>
                    </a:p>
                  </a:txBody>
                  <a:tcPr marL="78572" marR="78572"/>
                </a:tc>
                <a:tc rowSpan="5">
                  <a:txBody>
                    <a:bodyPr/>
                    <a:lstStyle/>
                    <a:p>
                      <a:r>
                        <a:rPr lang="fa-IR" sz="1200" baseline="0" dirty="0"/>
                        <a:t> اگزالات </a:t>
                      </a:r>
                      <a:endParaRPr lang="en-US" sz="1200" dirty="0"/>
                    </a:p>
                  </a:txBody>
                  <a:tcPr marL="78572" marR="7857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82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&lt;0.11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7 تا 24 ماه</a:t>
                      </a:r>
                      <a:endParaRPr lang="en-US" sz="1200" dirty="0"/>
                    </a:p>
                  </a:txBody>
                  <a:tcPr marL="78572" marR="78572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82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&lt;0.08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2 سال تا 5 سال</a:t>
                      </a:r>
                      <a:endParaRPr lang="en-US" sz="1200" dirty="0"/>
                    </a:p>
                  </a:txBody>
                  <a:tcPr marL="78572" marR="78572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82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&lt;0.06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5 سال تا 14 سال</a:t>
                      </a:r>
                      <a:endParaRPr lang="en-US" sz="1200" dirty="0"/>
                    </a:p>
                  </a:txBody>
                  <a:tcPr marL="78572" marR="78572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82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&lt;0.03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بالای 15 سال</a:t>
                      </a:r>
                      <a:endParaRPr lang="en-US" sz="1200" dirty="0"/>
                    </a:p>
                  </a:txBody>
                  <a:tcPr marL="78572" marR="78572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827">
                <a:tc rowSpan="5"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&lt;815mg/1.73</a:t>
                      </a:r>
                      <a:r>
                        <a:rPr lang="en-US" sz="1200" baseline="0" dirty="0"/>
                        <a:t> m2/24h</a:t>
                      </a:r>
                    </a:p>
                    <a:p>
                      <a:endParaRPr lang="en-US" sz="1200" dirty="0"/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&lt;2.2 mg/mg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baseline="0" dirty="0"/>
                        <a:t> زیر یک سال</a:t>
                      </a:r>
                      <a:endParaRPr lang="en-US" sz="1200" dirty="0"/>
                    </a:p>
                  </a:txBody>
                  <a:tcPr marL="78572" marR="78572"/>
                </a:tc>
                <a:tc rowSpan="5">
                  <a:txBody>
                    <a:bodyPr/>
                    <a:lstStyle/>
                    <a:p>
                      <a:r>
                        <a:rPr lang="fa-IR" sz="1200" baseline="0" dirty="0"/>
                        <a:t> اسید یوریک</a:t>
                      </a:r>
                      <a:endParaRPr lang="en-US" sz="1200" dirty="0"/>
                    </a:p>
                  </a:txBody>
                  <a:tcPr marL="78572" marR="78572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8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&lt;1.9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1 تا 3 سال </a:t>
                      </a:r>
                      <a:endParaRPr lang="en-US" sz="1200" dirty="0"/>
                    </a:p>
                  </a:txBody>
                  <a:tcPr marL="78572" marR="78572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8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&lt;1.5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3 تا 5 سال</a:t>
                      </a:r>
                      <a:endParaRPr lang="en-US" sz="1200" dirty="0"/>
                    </a:p>
                  </a:txBody>
                  <a:tcPr marL="78572" marR="78572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8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&lt;0.9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5 تا 10 سال </a:t>
                      </a:r>
                      <a:endParaRPr lang="en-US" sz="1200" dirty="0"/>
                    </a:p>
                  </a:txBody>
                  <a:tcPr marL="78572" marR="78572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8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&lt;0.6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بالای 10 سال </a:t>
                      </a:r>
                      <a:endParaRPr lang="en-US" sz="1200" dirty="0"/>
                    </a:p>
                  </a:txBody>
                  <a:tcPr marL="78572" marR="78572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1827">
                <a:tc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&lt;60 mg/1.73m2/day</a:t>
                      </a:r>
                    </a:p>
                  </a:txBody>
                  <a:tcPr marL="78572" marR="78572"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1200" dirty="0"/>
                        <a:t>&lt;0.075 mg/mg</a:t>
                      </a:r>
                    </a:p>
                  </a:txBody>
                  <a:tcPr marL="78572" marR="78572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200" baseline="0" dirty="0"/>
                        <a:t> سیستین </a:t>
                      </a:r>
                      <a:endParaRPr lang="en-US" sz="1200" dirty="0"/>
                    </a:p>
                  </a:txBody>
                  <a:tcPr marL="78572" marR="78572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68554">
                <a:tc rowSpan="2">
                  <a:txBody>
                    <a:bodyPr/>
                    <a:lstStyle/>
                    <a:p>
                      <a:pPr algn="l" rtl="0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Male:</a:t>
                      </a:r>
                    </a:p>
                    <a:p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&gt;0.61 mg/kg body weight/24h</a:t>
                      </a:r>
                    </a:p>
                    <a:p>
                      <a:pPr algn="l" rtl="0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Females:</a:t>
                      </a:r>
                    </a:p>
                    <a:p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&gt;0.47 mg/kg body weight/24h</a:t>
                      </a:r>
                      <a:endParaRPr lang="en-US" sz="1200" dirty="0"/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&gt;0.20–0.42 mg/mg</a:t>
                      </a:r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زیر</a:t>
                      </a:r>
                      <a:r>
                        <a:rPr lang="fa-IR" sz="1200" baseline="0" dirty="0"/>
                        <a:t> 5 سال</a:t>
                      </a:r>
                      <a:endParaRPr lang="en-US" sz="1200" dirty="0"/>
                    </a:p>
                  </a:txBody>
                  <a:tcPr marL="78572" marR="78572"/>
                </a:tc>
                <a:tc rowSpan="2">
                  <a:txBody>
                    <a:bodyPr/>
                    <a:lstStyle/>
                    <a:p>
                      <a:r>
                        <a:rPr lang="fa-IR" sz="1200" dirty="0"/>
                        <a:t>سیترات</a:t>
                      </a:r>
                      <a:endParaRPr lang="en-US" sz="1200" dirty="0"/>
                    </a:p>
                  </a:txBody>
                  <a:tcPr marL="78572" marR="78572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4926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&gt;0.14–0.25 mg/mg</a:t>
                      </a:r>
                      <a:endParaRPr lang="en-US" sz="1200" dirty="0"/>
                    </a:p>
                  </a:txBody>
                  <a:tcPr marL="78572" marR="78572"/>
                </a:tc>
                <a:tc>
                  <a:txBody>
                    <a:bodyPr/>
                    <a:lstStyle/>
                    <a:p>
                      <a:r>
                        <a:rPr lang="fa-IR" sz="1200" dirty="0"/>
                        <a:t>بالای 5 سال</a:t>
                      </a:r>
                      <a:endParaRPr lang="en-US" sz="1200" dirty="0"/>
                    </a:p>
                  </a:txBody>
                  <a:tcPr marL="78572" marR="78572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13367">
                <a:tc gridSpan="4">
                  <a:txBody>
                    <a:bodyPr/>
                    <a:lstStyle/>
                    <a:p>
                      <a:pPr rtl="1"/>
                      <a:r>
                        <a:rPr lang="fa-IR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رفرنس :نلسون 2020،آپ تو دیت و کتاب : 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Urinary StonesDiagnosis, Treatment, and Prevention of Recurrence;Albrecht Hesse, Bonn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Hans-Göran Tiselius, Stockholm,Roswitha Siener, BonnBernd Hoppe, Cologne</a:t>
                      </a:r>
                    </a:p>
                    <a:p>
                      <a:pPr algn="l" rtl="0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دکتر زهرا پورنصیری ،نفرولوژیست</a:t>
                      </a:r>
                      <a:r>
                        <a:rPr lang="fa-IR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کودکان     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en-US" sz="1200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www.drpournasiri.com</a:t>
                      </a:r>
                      <a:r>
                        <a:rPr lang="en-US" sz="1200" kern="1200" baseline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572" marR="78572"/>
                </a:tc>
                <a:tc hMerge="1"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 marL="78572" marR="78572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78572" marR="78572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05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230</Words>
  <Application>Microsoft Macintosh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Microsoft Office User</cp:lastModifiedBy>
  <cp:revision>6</cp:revision>
  <dcterms:created xsi:type="dcterms:W3CDTF">2020-07-30T19:01:20Z</dcterms:created>
  <dcterms:modified xsi:type="dcterms:W3CDTF">2020-08-03T07:20:21Z</dcterms:modified>
</cp:coreProperties>
</file>